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81" r:id="rId6"/>
    <p:sldId id="278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C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9" autoAdjust="0"/>
    <p:restoredTop sz="91725" autoAdjust="0"/>
  </p:normalViewPr>
  <p:slideViewPr>
    <p:cSldViewPr>
      <p:cViewPr>
        <p:scale>
          <a:sx n="90" d="100"/>
          <a:sy n="90" d="100"/>
        </p:scale>
        <p:origin x="-45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A5EF7-DA24-422B-A3AA-6211267B079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0CB8-40A2-482D-95BD-53FC7A33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44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This target segment was selected because it</a:t>
            </a:r>
            <a:r>
              <a:rPr lang="en-US" baseline="0" dirty="0" smtClean="0"/>
              <a:t> presents more challenges in terms of its teaching than those segments which can be taught using minimal pairs, such as the Spanish trill versus the tap (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ero/cerro,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oro/corro,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ero/perro,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aro/carro… etc.)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vowel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[i] versus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vowel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[e] (si/se, di/de, silo/celo, sida/seda…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2771-EF03-4D50-ABE9-E29B5E194F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CB8-40A2-482D-95BD-53FC7A33EE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this time, and depending on the proficiency and grade</a:t>
            </a:r>
            <a:r>
              <a:rPr lang="en-US" baseline="0" dirty="0" smtClean="0"/>
              <a:t> </a:t>
            </a:r>
            <a:r>
              <a:rPr lang="en-US" dirty="0" smtClean="0"/>
              <a:t>level of the learners, it might be pertinent to go deeper in the analysis of the two target allophones, the stop and the fricative, </a:t>
            </a:r>
            <a:r>
              <a:rPr lang="en-US" baseline="0" dirty="0" smtClean="0"/>
              <a:t>by showing visual representations of their actual oral productions, i.e., their spectrograms.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2771-EF03-4D50-ABE9-E29B5E194F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CB8-40A2-482D-95BD-53FC7A33EE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CB8-40A2-482D-95BD-53FC7A33EE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word</a:t>
            </a:r>
            <a:r>
              <a:rPr lang="en-US" baseline="0" dirty="0" smtClean="0"/>
              <a:t> used </a:t>
            </a:r>
            <a:r>
              <a:rPr lang="en-US" dirty="0" smtClean="0"/>
              <a:t>in this lesson, “</a:t>
            </a:r>
            <a:r>
              <a:rPr lang="en-US" dirty="0" err="1" smtClean="0"/>
              <a:t>visado</a:t>
            </a:r>
            <a:r>
              <a:rPr lang="en-US" dirty="0" smtClean="0"/>
              <a:t>,” and the one suggested later for </a:t>
            </a:r>
            <a:r>
              <a:rPr lang="en-US" i="1" dirty="0" smtClean="0"/>
              <a:t>Extrapolation to Other Contexts</a:t>
            </a:r>
            <a:r>
              <a:rPr lang="en-US" i="1" baseline="0" dirty="0" smtClean="0"/>
              <a:t> </a:t>
            </a:r>
            <a:r>
              <a:rPr lang="en-US" baseline="0" dirty="0" smtClean="0"/>
              <a:t>(slide #19</a:t>
            </a:r>
            <a:r>
              <a:rPr lang="en-US" dirty="0" smtClean="0"/>
              <a:t>,)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verduras</a:t>
            </a:r>
            <a:r>
              <a:rPr lang="en-US" baseline="0" dirty="0" smtClean="0"/>
              <a:t>,” both happen to be spelled with a “v,” which should not distract of, on the contrary, should reinforce, the fact that “v” is just a grapheme and that by no means it represents the phoneme /v/, but /b/.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CB8-40A2-482D-95BD-53FC7A33EE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01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word</a:t>
            </a:r>
            <a:r>
              <a:rPr lang="en-US" baseline="0" dirty="0" smtClean="0"/>
              <a:t> used </a:t>
            </a:r>
            <a:r>
              <a:rPr lang="en-US" dirty="0" smtClean="0"/>
              <a:t>in this lesson, “</a:t>
            </a:r>
            <a:r>
              <a:rPr lang="en-US" dirty="0" err="1" smtClean="0"/>
              <a:t>visado</a:t>
            </a:r>
            <a:r>
              <a:rPr lang="en-US" dirty="0" smtClean="0"/>
              <a:t>,” and the one suggested here,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verduras</a:t>
            </a:r>
            <a:r>
              <a:rPr lang="en-US" baseline="0" dirty="0" smtClean="0"/>
              <a:t>,” both happen to be spelled with a “v,” which should not distract of, on the contrary, should reinforce, the fact that “v” is just a grapheme and that by no means it represents the phoneme /v/, but /b/.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CB8-40A2-482D-95BD-53FC7A33EE7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7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2771-EF03-4D50-ABE9-E29B5E194F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045F-FB22-431E-9826-6D2231226EC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47D2-2DFB-409A-85ED-FB300983A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gbueno@k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10" Type="http://schemas.openxmlformats.org/officeDocument/2006/relationships/image" Target="../media/image11.png"/><Relationship Id="rId4" Type="http://schemas.openxmlformats.org/officeDocument/2006/relationships/audio" Target="../media/audio6.wav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10" Type="http://schemas.openxmlformats.org/officeDocument/2006/relationships/image" Target="../media/image11.png"/><Relationship Id="rId4" Type="http://schemas.openxmlformats.org/officeDocument/2006/relationships/audio" Target="../media/audio6.wav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audio" Target="../media/audio8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audio" Target="../media/audio8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slide" Target="slide3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0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Teaching Pronunciation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A case for the </a:t>
            </a:r>
          </a:p>
          <a:p>
            <a:pPr algn="ctr">
              <a:buNone/>
            </a:pPr>
            <a:r>
              <a:rPr lang="en-US" sz="5400" smtClean="0"/>
              <a:t>lenient </a:t>
            </a:r>
            <a:r>
              <a:rPr lang="en-US" sz="5400" dirty="0" smtClean="0"/>
              <a:t>allophone</a:t>
            </a:r>
            <a:r>
              <a:rPr lang="en-US" sz="5400" dirty="0" smtClean="0">
                <a:latin typeface="KULDIPA2"/>
              </a:rPr>
              <a:t> </a:t>
            </a:r>
          </a:p>
          <a:p>
            <a:pPr algn="ctr">
              <a:buNone/>
            </a:pPr>
            <a:r>
              <a:rPr lang="en-US" sz="5400" dirty="0" smtClean="0"/>
              <a:t>of the voiced stop </a:t>
            </a:r>
            <a:r>
              <a:rPr lang="en-US" sz="5400" dirty="0"/>
              <a:t>/</a:t>
            </a:r>
            <a:r>
              <a:rPr lang="en-US" sz="5400" dirty="0" smtClean="0"/>
              <a:t>b/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1800" dirty="0" smtClean="0"/>
              <a:t>Manuela </a:t>
            </a:r>
            <a:r>
              <a:rPr lang="en-US" sz="1800" dirty="0" err="1" smtClean="0"/>
              <a:t>González-Bueno</a:t>
            </a:r>
            <a:r>
              <a:rPr lang="en-US" sz="1800" dirty="0" smtClean="0"/>
              <a:t>					       </a:t>
            </a:r>
            <a:r>
              <a:rPr lang="en-US" sz="1800" b="1" dirty="0" err="1" smtClean="0">
                <a:solidFill>
                  <a:srgbClr val="FF0000"/>
                </a:solidFill>
              </a:rPr>
              <a:t>CASPSLaP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1800" dirty="0" smtClean="0"/>
              <a:t>University of Kansas				Georgetown University</a:t>
            </a:r>
          </a:p>
          <a:p>
            <a:pPr>
              <a:buNone/>
            </a:pPr>
            <a:r>
              <a:rPr lang="en-US" sz="1800" dirty="0" smtClean="0">
                <a:hlinkClick r:id="rId3"/>
              </a:rPr>
              <a:t>mgbueno@ku.edu</a:t>
            </a:r>
            <a:r>
              <a:rPr lang="en-US" sz="1800" dirty="0" smtClean="0"/>
              <a:t>					         March 14-16, 2014</a:t>
            </a:r>
          </a:p>
          <a:p>
            <a:pPr>
              <a:buNone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10CED"/>
                </a:solidFill>
              </a:rPr>
              <a:t>Rule</a:t>
            </a:r>
            <a:endParaRPr lang="en-US" b="1" dirty="0">
              <a:solidFill>
                <a:srgbClr val="010CE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stop allophone [b] is pronounced </a:t>
            </a:r>
          </a:p>
          <a:p>
            <a:pPr lvl="1"/>
            <a:r>
              <a:rPr lang="en-US" dirty="0" smtClean="0"/>
              <a:t>in absolute initial position (“¿</a:t>
            </a:r>
            <a:r>
              <a:rPr lang="en-US" dirty="0" err="1" smtClean="0"/>
              <a:t>Visado</a:t>
            </a:r>
            <a:r>
              <a:rPr lang="en-US" dirty="0" smtClean="0"/>
              <a:t>?”) </a:t>
            </a:r>
          </a:p>
          <a:p>
            <a:pPr lvl="1"/>
            <a:r>
              <a:rPr lang="en-US" dirty="0" smtClean="0"/>
              <a:t>and when preceded by a nasal segment (“Un </a:t>
            </a:r>
            <a:r>
              <a:rPr lang="en-US" dirty="0" err="1" smtClean="0"/>
              <a:t>visado</a:t>
            </a:r>
            <a:r>
              <a:rPr lang="en-US" dirty="0" smtClean="0"/>
              <a:t>”).</a:t>
            </a:r>
          </a:p>
          <a:p>
            <a:r>
              <a:rPr lang="en-US" sz="3600" dirty="0" smtClean="0"/>
              <a:t>The spirant [</a:t>
            </a:r>
            <a:r>
              <a:rPr lang="az-Cyrl-AZ" sz="3600" dirty="0" smtClean="0"/>
              <a:t>β</a:t>
            </a:r>
            <a:r>
              <a:rPr lang="en-US" sz="3600" dirty="0" smtClean="0"/>
              <a:t>] occurs elsewhere.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Input drill 1: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Discrimination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Listen to the following phrases and determine whether the phoneme /b/ in the word “</a:t>
            </a:r>
            <a:r>
              <a:rPr lang="en-US" sz="2400" dirty="0" err="1" smtClean="0"/>
              <a:t>visado</a:t>
            </a:r>
            <a:r>
              <a:rPr lang="en-US" sz="2400" dirty="0" smtClean="0"/>
              <a:t>” is pronounced in the same or in a different way 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048000"/>
          <a:ext cx="8077200" cy="303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Different</a:t>
                      </a:r>
                      <a:endParaRPr lang="en-US" dirty="0"/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                                  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..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2. </a:t>
                      </a:r>
                      <a:endParaRPr lang="en-US" sz="1400" i="1" baseline="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3.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4.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mi visado.wav">
            <a:hlinkClick r:id="" action="ppaction://media"/>
          </p:cNvPr>
          <p:cNvPicPr>
            <a:picLocks noRot="1" noChangeAspect="1"/>
          </p:cNvPicPr>
          <p:nvPr>
            <a:wavAudioFile r:embed="rId1" name="mi visado.wav"/>
          </p:nvPr>
        </p:nvPicPr>
        <p:blipFill>
          <a:blip r:embed="rId9" cstate="print"/>
          <a:stretch>
            <a:fillRect/>
          </a:stretch>
        </p:blipFill>
        <p:spPr>
          <a:xfrm>
            <a:off x="1143000" y="3657600"/>
            <a:ext cx="304800" cy="304800"/>
          </a:xfrm>
          <a:prstGeom prst="rect">
            <a:avLst/>
          </a:prstGeom>
        </p:spPr>
      </p:pic>
      <p:pic>
        <p:nvPicPr>
          <p:cNvPr id="6" name="su visado.wav">
            <a:hlinkClick r:id="" action="ppaction://media"/>
          </p:cNvPr>
          <p:cNvPicPr>
            <a:picLocks noRot="1" noChangeAspect="1"/>
          </p:cNvPicPr>
          <p:nvPr>
            <a:wavAudioFile r:embed="rId2" name="su visado.wav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3657600"/>
            <a:ext cx="304800" cy="304800"/>
          </a:xfrm>
          <a:prstGeom prst="rect">
            <a:avLst/>
          </a:prstGeom>
        </p:spPr>
      </p:pic>
      <p:pic>
        <p:nvPicPr>
          <p:cNvPr id="7" name="el visado.wav">
            <a:hlinkClick r:id="" action="ppaction://media"/>
          </p:cNvPr>
          <p:cNvPicPr>
            <a:picLocks noRot="1" noChangeAspect="1"/>
          </p:cNvPicPr>
          <p:nvPr>
            <a:wavAudioFile r:embed="rId3" name="el visado.wav"/>
          </p:nvPr>
        </p:nvPicPr>
        <p:blipFill>
          <a:blip r:embed="rId10" cstate="print"/>
          <a:stretch>
            <a:fillRect/>
          </a:stretch>
        </p:blipFill>
        <p:spPr>
          <a:xfrm>
            <a:off x="1143000" y="4419600"/>
            <a:ext cx="304800" cy="304800"/>
          </a:xfrm>
          <a:prstGeom prst="rect">
            <a:avLst/>
          </a:prstGeom>
        </p:spPr>
      </p:pic>
      <p:pic>
        <p:nvPicPr>
          <p:cNvPr id="8" name="un visado.wav">
            <a:hlinkClick r:id="" action="ppaction://media"/>
          </p:cNvPr>
          <p:cNvPicPr>
            <a:picLocks noRot="1" noChangeAspect="1"/>
          </p:cNvPicPr>
          <p:nvPr>
            <a:wavAudioFile r:embed="rId4" name="un visado.wav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4419600"/>
            <a:ext cx="304800" cy="304800"/>
          </a:xfrm>
          <a:prstGeom prst="rect">
            <a:avLst/>
          </a:prstGeom>
        </p:spPr>
      </p:pic>
      <p:pic>
        <p:nvPicPr>
          <p:cNvPr id="9" name="sin visado.wav">
            <a:hlinkClick r:id="" action="ppaction://media"/>
          </p:cNvPr>
          <p:cNvPicPr>
            <a:picLocks noRot="1" noChangeAspect="1"/>
          </p:cNvPicPr>
          <p:nvPr>
            <a:wavAudioFile r:embed="rId5" name="sin visado.wav"/>
          </p:nvPr>
        </p:nvPicPr>
        <p:blipFill>
          <a:blip r:embed="rId10" cstate="print"/>
          <a:stretch>
            <a:fillRect/>
          </a:stretch>
        </p:blipFill>
        <p:spPr>
          <a:xfrm>
            <a:off x="1143000" y="5029200"/>
            <a:ext cx="304800" cy="304800"/>
          </a:xfrm>
          <a:prstGeom prst="rect">
            <a:avLst/>
          </a:prstGeom>
        </p:spPr>
      </p:pic>
      <p:pic>
        <p:nvPicPr>
          <p:cNvPr id="10" name="con visado.wav">
            <a:hlinkClick r:id="" action="ppaction://media"/>
          </p:cNvPr>
          <p:cNvPicPr>
            <a:picLocks noRot="1" noChangeAspect="1"/>
          </p:cNvPicPr>
          <p:nvPr>
            <a:wavAudioFile r:embed="rId6" name="con visado.wav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5029200"/>
            <a:ext cx="304800" cy="304800"/>
          </a:xfrm>
          <a:prstGeom prst="rect">
            <a:avLst/>
          </a:prstGeom>
        </p:spPr>
      </p:pic>
      <p:pic>
        <p:nvPicPr>
          <p:cNvPr id="11" name="su visado.wav">
            <a:hlinkClick r:id="" action="ppaction://media"/>
          </p:cNvPr>
          <p:cNvPicPr>
            <a:picLocks noRot="1" noChangeAspect="1"/>
          </p:cNvPicPr>
          <p:nvPr>
            <a:wavAudioFile r:embed="rId2" name="su visado.wav"/>
          </p:nvPr>
        </p:nvPicPr>
        <p:blipFill>
          <a:blip r:embed="rId10" cstate="print"/>
          <a:stretch>
            <a:fillRect/>
          </a:stretch>
        </p:blipFill>
        <p:spPr>
          <a:xfrm>
            <a:off x="1143000" y="5638800"/>
            <a:ext cx="304800" cy="304800"/>
          </a:xfrm>
          <a:prstGeom prst="rect">
            <a:avLst/>
          </a:prstGeom>
        </p:spPr>
      </p:pic>
      <p:pic>
        <p:nvPicPr>
          <p:cNvPr id="12" name="visado.wav">
            <a:hlinkClick r:id="" action="ppaction://media"/>
          </p:cNvPr>
          <p:cNvPicPr>
            <a:picLocks noRot="1" noChangeAspect="1"/>
          </p:cNvPicPr>
          <p:nvPr>
            <a:wavAudioFile r:embed="rId7" name="visado.wav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Input drill 1: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Discrimination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Listen to the following phrases and determine whether the word “</a:t>
            </a:r>
            <a:r>
              <a:rPr lang="en-US" sz="2400" dirty="0" err="1" smtClean="0"/>
              <a:t>visado</a:t>
            </a:r>
            <a:r>
              <a:rPr lang="en-US" sz="2400" dirty="0" smtClean="0"/>
              <a:t>” is pronounced in the same or a different way 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514600"/>
          <a:ext cx="8077200" cy="314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Different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US" sz="1400" i="1" dirty="0" err="1" smtClean="0">
                          <a:latin typeface="Arial"/>
                          <a:ea typeface="Calibri"/>
                          <a:cs typeface="Times New Roman"/>
                        </a:rPr>
                        <a:t>visado</a:t>
                      </a: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/Su </a:t>
                      </a:r>
                      <a:r>
                        <a:rPr lang="en-US" sz="1400" i="1" dirty="0" err="1" smtClean="0">
                          <a:latin typeface="Arial"/>
                          <a:ea typeface="Calibri"/>
                          <a:cs typeface="Times New Roman"/>
                        </a:rPr>
                        <a:t>visado</a:t>
                      </a:r>
                      <a:endParaRPr lang="en-US" sz="1400" i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x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2. El </a:t>
                      </a:r>
                      <a:r>
                        <a:rPr lang="en-US" sz="1400" i="1" dirty="0" err="1" smtClean="0">
                          <a:latin typeface="Arial"/>
                          <a:ea typeface="Calibri"/>
                          <a:cs typeface="Times New Roman"/>
                        </a:rPr>
                        <a:t>visado</a:t>
                      </a: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/Un</a:t>
                      </a:r>
                      <a:r>
                        <a:rPr lang="en-US" sz="1400" i="1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i="1" baseline="0" dirty="0" err="1" smtClean="0">
                          <a:latin typeface="Arial"/>
                          <a:ea typeface="Calibri"/>
                          <a:cs typeface="Times New Roman"/>
                        </a:rPr>
                        <a:t>visado</a:t>
                      </a:r>
                      <a:endParaRPr lang="en-US" sz="1400" i="1" baseline="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3. Sin </a:t>
                      </a:r>
                      <a:r>
                        <a:rPr lang="en-US" sz="1400" i="1" dirty="0" err="1" smtClean="0">
                          <a:latin typeface="Arial"/>
                          <a:ea typeface="Calibri"/>
                          <a:cs typeface="Times New Roman"/>
                        </a:rPr>
                        <a:t>visado</a:t>
                      </a: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/Con </a:t>
                      </a:r>
                      <a:r>
                        <a:rPr lang="en-US" sz="1400" i="1" dirty="0" err="1" smtClean="0">
                          <a:latin typeface="Arial"/>
                          <a:ea typeface="Calibri"/>
                          <a:cs typeface="Times New Roman"/>
                        </a:rPr>
                        <a:t>visado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4. Su </a:t>
                      </a:r>
                      <a:r>
                        <a:rPr lang="en-US" sz="1400" i="1" dirty="0" err="1" smtClean="0">
                          <a:latin typeface="Arial"/>
                          <a:ea typeface="Calibri"/>
                          <a:cs typeface="Times New Roman"/>
                        </a:rPr>
                        <a:t>visado</a:t>
                      </a:r>
                      <a:r>
                        <a:rPr lang="en-US" sz="1400" i="1" dirty="0" smtClean="0"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i="1" dirty="0" err="1" smtClean="0">
                          <a:latin typeface="Arial"/>
                          <a:ea typeface="Calibri"/>
                          <a:cs typeface="Times New Roman"/>
                        </a:rPr>
                        <a:t>visado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mi visado.wav">
            <a:hlinkClick r:id="" action="ppaction://media"/>
          </p:cNvPr>
          <p:cNvPicPr>
            <a:picLocks noRot="1" noChangeAspect="1"/>
          </p:cNvPicPr>
          <p:nvPr>
            <a:wavAudioFile r:embed="rId1" name="mi visado.wav"/>
          </p:nvPr>
        </p:nvPicPr>
        <p:blipFill>
          <a:blip r:embed="rId9" cstate="print"/>
          <a:stretch>
            <a:fillRect/>
          </a:stretch>
        </p:blipFill>
        <p:spPr>
          <a:xfrm>
            <a:off x="1143000" y="3276600"/>
            <a:ext cx="304800" cy="304800"/>
          </a:xfrm>
          <a:prstGeom prst="rect">
            <a:avLst/>
          </a:prstGeom>
        </p:spPr>
      </p:pic>
      <p:pic>
        <p:nvPicPr>
          <p:cNvPr id="6" name="su visado.wav">
            <a:hlinkClick r:id="" action="ppaction://media"/>
          </p:cNvPr>
          <p:cNvPicPr>
            <a:picLocks noRot="1" noChangeAspect="1"/>
          </p:cNvPicPr>
          <p:nvPr>
            <a:wavAudioFile r:embed="rId2" name="su visado.wav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3276600"/>
            <a:ext cx="304800" cy="304800"/>
          </a:xfrm>
          <a:prstGeom prst="rect">
            <a:avLst/>
          </a:prstGeom>
        </p:spPr>
      </p:pic>
      <p:pic>
        <p:nvPicPr>
          <p:cNvPr id="7" name="el visado.wav">
            <a:hlinkClick r:id="" action="ppaction://media"/>
          </p:cNvPr>
          <p:cNvPicPr>
            <a:picLocks noRot="1" noChangeAspect="1"/>
          </p:cNvPicPr>
          <p:nvPr>
            <a:wavAudioFile r:embed="rId3" name="el visado.wav"/>
          </p:nvPr>
        </p:nvPicPr>
        <p:blipFill>
          <a:blip r:embed="rId10" cstate="print"/>
          <a:stretch>
            <a:fillRect/>
          </a:stretch>
        </p:blipFill>
        <p:spPr>
          <a:xfrm>
            <a:off x="1143000" y="4038600"/>
            <a:ext cx="304800" cy="304800"/>
          </a:xfrm>
          <a:prstGeom prst="rect">
            <a:avLst/>
          </a:prstGeom>
        </p:spPr>
      </p:pic>
      <p:pic>
        <p:nvPicPr>
          <p:cNvPr id="8" name="un visado.wav">
            <a:hlinkClick r:id="" action="ppaction://media"/>
          </p:cNvPr>
          <p:cNvPicPr>
            <a:picLocks noRot="1" noChangeAspect="1"/>
          </p:cNvPicPr>
          <p:nvPr>
            <a:wavAudioFile r:embed="rId4" name="un visado.wav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4038600"/>
            <a:ext cx="304800" cy="304800"/>
          </a:xfrm>
          <a:prstGeom prst="rect">
            <a:avLst/>
          </a:prstGeom>
        </p:spPr>
      </p:pic>
      <p:pic>
        <p:nvPicPr>
          <p:cNvPr id="9" name="sin visado.wav">
            <a:hlinkClick r:id="" action="ppaction://media"/>
          </p:cNvPr>
          <p:cNvPicPr>
            <a:picLocks noRot="1" noChangeAspect="1"/>
          </p:cNvPicPr>
          <p:nvPr>
            <a:wavAudioFile r:embed="rId5" name="sin visado.wav"/>
          </p:nvPr>
        </p:nvPicPr>
        <p:blipFill>
          <a:blip r:embed="rId10" cstate="print"/>
          <a:stretch>
            <a:fillRect/>
          </a:stretch>
        </p:blipFill>
        <p:spPr>
          <a:xfrm>
            <a:off x="1143000" y="4648200"/>
            <a:ext cx="304800" cy="304800"/>
          </a:xfrm>
          <a:prstGeom prst="rect">
            <a:avLst/>
          </a:prstGeom>
        </p:spPr>
      </p:pic>
      <p:pic>
        <p:nvPicPr>
          <p:cNvPr id="10" name="con visado.wav">
            <a:hlinkClick r:id="" action="ppaction://media"/>
          </p:cNvPr>
          <p:cNvPicPr>
            <a:picLocks noRot="1" noChangeAspect="1"/>
          </p:cNvPicPr>
          <p:nvPr>
            <a:wavAudioFile r:embed="rId6" name="con visado.wav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4648200"/>
            <a:ext cx="304800" cy="304800"/>
          </a:xfrm>
          <a:prstGeom prst="rect">
            <a:avLst/>
          </a:prstGeom>
        </p:spPr>
      </p:pic>
      <p:pic>
        <p:nvPicPr>
          <p:cNvPr id="11" name="su visado.wav">
            <a:hlinkClick r:id="" action="ppaction://media"/>
          </p:cNvPr>
          <p:cNvPicPr>
            <a:picLocks noRot="1" noChangeAspect="1"/>
          </p:cNvPicPr>
          <p:nvPr>
            <a:wavAudioFile r:embed="rId2" name="su visado.wav"/>
          </p:nvPr>
        </p:nvPicPr>
        <p:blipFill>
          <a:blip r:embed="rId10" cstate="print"/>
          <a:stretch>
            <a:fillRect/>
          </a:stretch>
        </p:blipFill>
        <p:spPr>
          <a:xfrm>
            <a:off x="1143000" y="5257800"/>
            <a:ext cx="304800" cy="304800"/>
          </a:xfrm>
          <a:prstGeom prst="rect">
            <a:avLst/>
          </a:prstGeom>
        </p:spPr>
      </p:pic>
      <p:pic>
        <p:nvPicPr>
          <p:cNvPr id="12" name="visado.wav">
            <a:hlinkClick r:id="" action="ppaction://media"/>
          </p:cNvPr>
          <p:cNvPicPr>
            <a:picLocks noRot="1" noChangeAspect="1"/>
          </p:cNvPicPr>
          <p:nvPr>
            <a:wavAudioFile r:embed="rId7" name="visado.wav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Input drill 2: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Identification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Listen to the following phrases and determine whether the phoneme /b/ is pronounced as [b] or as [</a:t>
            </a:r>
            <a:r>
              <a:rPr lang="en-US" sz="2400" dirty="0" smtClean="0">
                <a:latin typeface="KULDIPA2"/>
              </a:rPr>
              <a:t>   </a:t>
            </a:r>
            <a:r>
              <a:rPr lang="en-US" sz="2400" dirty="0" smtClean="0"/>
              <a:t>]: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124200"/>
          <a:ext cx="80772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Script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[b]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[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KULDIPA2"/>
                        </a:rPr>
                        <a:t>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KULDIPA2"/>
                        </a:rPr>
                        <a:t>  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]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Arial" pitchFamily="34" charset="0"/>
                        </a:rPr>
                        <a:t>5. </a:t>
                      </a:r>
                      <a:endParaRPr lang="en-US" sz="1400" i="1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visado.wav">
            <a:hlinkClick r:id="" action="ppaction://media"/>
          </p:cNvPr>
          <p:cNvPicPr>
            <a:picLocks noRot="1" noChangeAspect="1"/>
          </p:cNvPicPr>
          <p:nvPr>
            <a:wavAudioFile r:embed="rId1" name="visado.wav"/>
          </p:nvPr>
        </p:nvPicPr>
        <p:blipFill>
          <a:blip r:embed="rId7" cstate="print"/>
          <a:stretch>
            <a:fillRect/>
          </a:stretch>
        </p:blipFill>
        <p:spPr>
          <a:xfrm>
            <a:off x="1981200" y="3733800"/>
            <a:ext cx="304800" cy="304800"/>
          </a:xfrm>
          <a:prstGeom prst="rect">
            <a:avLst/>
          </a:prstGeom>
        </p:spPr>
      </p:pic>
      <p:pic>
        <p:nvPicPr>
          <p:cNvPr id="6" name="el visado.wav">
            <a:hlinkClick r:id="" action="ppaction://media"/>
          </p:cNvPr>
          <p:cNvPicPr>
            <a:picLocks noRot="1" noChangeAspect="1"/>
          </p:cNvPicPr>
          <p:nvPr>
            <a:wavAudioFile r:embed="rId2" name="el visado.wav"/>
          </p:nvPr>
        </p:nvPicPr>
        <p:blipFill>
          <a:blip r:embed="rId7" cstate="print"/>
          <a:stretch>
            <a:fillRect/>
          </a:stretch>
        </p:blipFill>
        <p:spPr>
          <a:xfrm>
            <a:off x="1981200" y="4267200"/>
            <a:ext cx="304800" cy="304800"/>
          </a:xfrm>
          <a:prstGeom prst="rect">
            <a:avLst/>
          </a:prstGeom>
        </p:spPr>
      </p:pic>
      <p:pic>
        <p:nvPicPr>
          <p:cNvPr id="7" name="sin visado.wav">
            <a:hlinkClick r:id="" action="ppaction://media"/>
          </p:cNvPr>
          <p:cNvPicPr>
            <a:picLocks noRot="1" noChangeAspect="1"/>
          </p:cNvPicPr>
          <p:nvPr>
            <a:wavAudioFile r:embed="rId3" name="sin visado.wav"/>
          </p:nvPr>
        </p:nvPicPr>
        <p:blipFill>
          <a:blip r:embed="rId7" cstate="print"/>
          <a:stretch>
            <a:fillRect/>
          </a:stretch>
        </p:blipFill>
        <p:spPr>
          <a:xfrm>
            <a:off x="1981200" y="4800600"/>
            <a:ext cx="304800" cy="304800"/>
          </a:xfrm>
          <a:prstGeom prst="rect">
            <a:avLst/>
          </a:prstGeom>
        </p:spPr>
      </p:pic>
      <p:pic>
        <p:nvPicPr>
          <p:cNvPr id="8" name="mi visado.wav">
            <a:hlinkClick r:id="" action="ppaction://media"/>
          </p:cNvPr>
          <p:cNvPicPr>
            <a:picLocks noRot="1" noChangeAspect="1"/>
          </p:cNvPicPr>
          <p:nvPr>
            <a:wavAudioFile r:embed="rId4" name="mi visado.wav"/>
          </p:nvPr>
        </p:nvPicPr>
        <p:blipFill>
          <a:blip r:embed="rId7" cstate="print"/>
          <a:stretch>
            <a:fillRect/>
          </a:stretch>
        </p:blipFill>
        <p:spPr>
          <a:xfrm>
            <a:off x="1981200" y="5334000"/>
            <a:ext cx="304800" cy="304800"/>
          </a:xfrm>
          <a:prstGeom prst="rect">
            <a:avLst/>
          </a:prstGeom>
        </p:spPr>
      </p:pic>
      <p:pic>
        <p:nvPicPr>
          <p:cNvPr id="9" name="un visado.wav">
            <a:hlinkClick r:id="" action="ppaction://media"/>
          </p:cNvPr>
          <p:cNvPicPr>
            <a:picLocks noRot="1" noChangeAspect="1"/>
          </p:cNvPicPr>
          <p:nvPr>
            <a:wavAudioFile r:embed="rId5" name="un visado.wav"/>
          </p:nvPr>
        </p:nvPicPr>
        <p:blipFill>
          <a:blip r:embed="rId8" cstate="print"/>
          <a:stretch>
            <a:fillRect/>
          </a:stretch>
        </p:blipFill>
        <p:spPr>
          <a:xfrm>
            <a:off x="1981200" y="5867400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9" cstate="print"/>
          <a:srcRect l="32977" t="28645" r="64331" b="61102"/>
          <a:stretch>
            <a:fillRect/>
          </a:stretch>
        </p:blipFill>
        <p:spPr bwMode="auto">
          <a:xfrm>
            <a:off x="6019800" y="2057400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9" cstate="print"/>
          <a:srcRect l="32977" t="28645" r="64331" b="61102"/>
          <a:stretch>
            <a:fillRect/>
          </a:stretch>
        </p:blipFill>
        <p:spPr bwMode="auto">
          <a:xfrm>
            <a:off x="7239000" y="3200400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Input drill 2: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Identification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Listen to the following phrases and determine whether the phoneme /b/ is pronounced as [b] or as [</a:t>
            </a:r>
            <a:r>
              <a:rPr lang="en-US" sz="2400" dirty="0" smtClean="0">
                <a:latin typeface="KULDIPA2"/>
              </a:rPr>
              <a:t>   </a:t>
            </a:r>
            <a:r>
              <a:rPr lang="en-US" sz="2400" dirty="0" smtClean="0"/>
              <a:t>]: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124200"/>
          <a:ext cx="8077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Script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[b]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[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KULDIPA2"/>
                        </a:rPr>
                        <a:t>   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]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1400" i="1" dirty="0" err="1" smtClean="0">
                          <a:latin typeface="+mn-lt"/>
                          <a:ea typeface="Calibri"/>
                          <a:cs typeface="Times New Roman"/>
                        </a:rPr>
                        <a:t>Visado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 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2. El </a:t>
                      </a:r>
                      <a:r>
                        <a:rPr lang="en-US" sz="1400" i="1" dirty="0" err="1">
                          <a:latin typeface="+mn-lt"/>
                          <a:ea typeface="Calibri"/>
                          <a:cs typeface="Times New Roman"/>
                        </a:rPr>
                        <a:t>visado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3. Sin </a:t>
                      </a:r>
                      <a:r>
                        <a:rPr lang="en-US" sz="1400" i="1" dirty="0" err="1">
                          <a:latin typeface="+mn-lt"/>
                          <a:ea typeface="Calibri"/>
                          <a:cs typeface="Times New Roman"/>
                        </a:rPr>
                        <a:t>visado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4. Mi </a:t>
                      </a:r>
                      <a:r>
                        <a:rPr lang="en-US" sz="1400" i="1" dirty="0" err="1">
                          <a:latin typeface="+mn-lt"/>
                          <a:ea typeface="Calibri"/>
                          <a:cs typeface="Times New Roman"/>
                        </a:rPr>
                        <a:t>visado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Arial" pitchFamily="34" charset="0"/>
                        </a:rPr>
                        <a:t>5. Un </a:t>
                      </a:r>
                      <a:r>
                        <a:rPr lang="en-US" sz="1400" i="1" dirty="0" err="1" smtClean="0">
                          <a:latin typeface="+mn-lt"/>
                          <a:ea typeface="Calibri"/>
                          <a:cs typeface="Arial" pitchFamily="34" charset="0"/>
                        </a:rPr>
                        <a:t>visado</a:t>
                      </a:r>
                      <a:endParaRPr lang="en-US" sz="1400" i="1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visado.wav">
            <a:hlinkClick r:id="" action="ppaction://media"/>
          </p:cNvPr>
          <p:cNvPicPr>
            <a:picLocks noRot="1" noChangeAspect="1"/>
          </p:cNvPicPr>
          <p:nvPr>
            <a:wavAudioFile r:embed="rId1" name="visado.wav"/>
          </p:nvPr>
        </p:nvPicPr>
        <p:blipFill>
          <a:blip r:embed="rId7" cstate="print"/>
          <a:stretch>
            <a:fillRect/>
          </a:stretch>
        </p:blipFill>
        <p:spPr>
          <a:xfrm>
            <a:off x="1981200" y="3733800"/>
            <a:ext cx="304800" cy="304800"/>
          </a:xfrm>
          <a:prstGeom prst="rect">
            <a:avLst/>
          </a:prstGeom>
        </p:spPr>
      </p:pic>
      <p:pic>
        <p:nvPicPr>
          <p:cNvPr id="6" name="el visado.wav">
            <a:hlinkClick r:id="" action="ppaction://media"/>
          </p:cNvPr>
          <p:cNvPicPr>
            <a:picLocks noRot="1" noChangeAspect="1"/>
          </p:cNvPicPr>
          <p:nvPr>
            <a:wavAudioFile r:embed="rId2" name="el visado.wav"/>
          </p:nvPr>
        </p:nvPicPr>
        <p:blipFill>
          <a:blip r:embed="rId7" cstate="print"/>
          <a:stretch>
            <a:fillRect/>
          </a:stretch>
        </p:blipFill>
        <p:spPr>
          <a:xfrm>
            <a:off x="1981200" y="4267200"/>
            <a:ext cx="304800" cy="304800"/>
          </a:xfrm>
          <a:prstGeom prst="rect">
            <a:avLst/>
          </a:prstGeom>
        </p:spPr>
      </p:pic>
      <p:pic>
        <p:nvPicPr>
          <p:cNvPr id="7" name="sin visado.wav">
            <a:hlinkClick r:id="" action="ppaction://media"/>
          </p:cNvPr>
          <p:cNvPicPr>
            <a:picLocks noRot="1" noChangeAspect="1"/>
          </p:cNvPicPr>
          <p:nvPr>
            <a:wavAudioFile r:embed="rId3" name="sin visado.wav"/>
          </p:nvPr>
        </p:nvPicPr>
        <p:blipFill>
          <a:blip r:embed="rId7" cstate="print"/>
          <a:stretch>
            <a:fillRect/>
          </a:stretch>
        </p:blipFill>
        <p:spPr>
          <a:xfrm>
            <a:off x="1981200" y="4800600"/>
            <a:ext cx="304800" cy="304800"/>
          </a:xfrm>
          <a:prstGeom prst="rect">
            <a:avLst/>
          </a:prstGeom>
        </p:spPr>
      </p:pic>
      <p:pic>
        <p:nvPicPr>
          <p:cNvPr id="8" name="mi visado.wav">
            <a:hlinkClick r:id="" action="ppaction://media"/>
          </p:cNvPr>
          <p:cNvPicPr>
            <a:picLocks noRot="1" noChangeAspect="1"/>
          </p:cNvPicPr>
          <p:nvPr>
            <a:wavAudioFile r:embed="rId4" name="mi visado.wav"/>
          </p:nvPr>
        </p:nvPicPr>
        <p:blipFill>
          <a:blip r:embed="rId7" cstate="print"/>
          <a:stretch>
            <a:fillRect/>
          </a:stretch>
        </p:blipFill>
        <p:spPr>
          <a:xfrm>
            <a:off x="1981200" y="5334000"/>
            <a:ext cx="304800" cy="304800"/>
          </a:xfrm>
          <a:prstGeom prst="rect">
            <a:avLst/>
          </a:prstGeom>
        </p:spPr>
      </p:pic>
      <p:pic>
        <p:nvPicPr>
          <p:cNvPr id="9" name="un visado.wav">
            <a:hlinkClick r:id="" action="ppaction://media"/>
          </p:cNvPr>
          <p:cNvPicPr>
            <a:picLocks noRot="1" noChangeAspect="1"/>
          </p:cNvPicPr>
          <p:nvPr>
            <a:wavAudioFile r:embed="rId5" name="un visado.wav"/>
          </p:nvPr>
        </p:nvPicPr>
        <p:blipFill>
          <a:blip r:embed="rId8" cstate="print"/>
          <a:stretch>
            <a:fillRect/>
          </a:stretch>
        </p:blipFill>
        <p:spPr>
          <a:xfrm>
            <a:off x="1981200" y="5867400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9" cstate="print"/>
          <a:srcRect l="32977" t="28645" r="64331" b="61102"/>
          <a:stretch>
            <a:fillRect/>
          </a:stretch>
        </p:blipFill>
        <p:spPr bwMode="auto">
          <a:xfrm>
            <a:off x="6019800" y="2057400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9" cstate="print"/>
          <a:srcRect l="32977" t="28645" r="64331" b="61102"/>
          <a:stretch>
            <a:fillRect/>
          </a:stretch>
        </p:blipFill>
        <p:spPr bwMode="auto">
          <a:xfrm>
            <a:off x="7239000" y="3211986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Output drill: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You are going to be shown two different images in random order, one of an undetermined “</a:t>
            </a:r>
            <a:r>
              <a:rPr lang="en-US" sz="2000" dirty="0" err="1" smtClean="0"/>
              <a:t>visado</a:t>
            </a:r>
            <a:r>
              <a:rPr lang="en-US" sz="2000" dirty="0" smtClean="0"/>
              <a:t>” (“un </a:t>
            </a:r>
            <a:r>
              <a:rPr lang="en-US" sz="2000" dirty="0" err="1" smtClean="0"/>
              <a:t>visado</a:t>
            </a:r>
            <a:r>
              <a:rPr lang="en-US" sz="2000" dirty="0" smtClean="0"/>
              <a:t>”) and another of your teacher’s “</a:t>
            </a:r>
            <a:r>
              <a:rPr lang="en-US" sz="2000" dirty="0" err="1" smtClean="0"/>
              <a:t>visado</a:t>
            </a:r>
            <a:r>
              <a:rPr lang="en-US" sz="2000" dirty="0" smtClean="0"/>
              <a:t>” (“</a:t>
            </a:r>
            <a:r>
              <a:rPr lang="en-US" sz="2000" dirty="0" err="1" smtClean="0"/>
              <a:t>su</a:t>
            </a:r>
            <a:r>
              <a:rPr lang="en-US" sz="2000" dirty="0" smtClean="0"/>
              <a:t>/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visado</a:t>
            </a:r>
            <a:r>
              <a:rPr lang="en-US" sz="2000" dirty="0" smtClean="0"/>
              <a:t>”). Identify which one it is every time you see the image, concentrating in the correct pronunciation of the sound </a:t>
            </a:r>
            <a:r>
              <a:rPr lang="en-US" sz="2000" dirty="0" err="1" smtClean="0"/>
              <a:t>representated</a:t>
            </a:r>
            <a:r>
              <a:rPr lang="en-US" sz="2000" dirty="0" smtClean="0"/>
              <a:t> by “v” (that is, /b/) as either [b] or [</a:t>
            </a:r>
            <a:r>
              <a:rPr lang="en-US" sz="2000" dirty="0" smtClean="0">
                <a:latin typeface="KULDIPA2"/>
              </a:rPr>
              <a:t>   ]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Un </a:t>
            </a:r>
            <a:r>
              <a:rPr lang="en-US" sz="2000" dirty="0" err="1" smtClean="0"/>
              <a:t>visado</a:t>
            </a:r>
            <a:r>
              <a:rPr lang="en-US" sz="2000" dirty="0" smtClean="0"/>
              <a:t>                                         Su </a:t>
            </a:r>
            <a:r>
              <a:rPr lang="en-US" sz="2000" dirty="0" err="1" smtClean="0"/>
              <a:t>visado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14" name="Picture 13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306" y="3187700"/>
            <a:ext cx="3009900" cy="19177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 l="32977" t="28645" r="64331" b="61102"/>
          <a:stretch>
            <a:fillRect/>
          </a:stretch>
        </p:blipFill>
        <p:spPr bwMode="auto">
          <a:xfrm>
            <a:off x="6096000" y="2362200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200400"/>
            <a:ext cx="3009900" cy="1917700"/>
          </a:xfrm>
          <a:prstGeom prst="rect">
            <a:avLst/>
          </a:prstGeom>
        </p:spPr>
      </p:pic>
      <p:pic>
        <p:nvPicPr>
          <p:cNvPr id="12290" name="Picture 2" descr="http://beststarphoto.com/images/noam-chomsky-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352800"/>
            <a:ext cx="740813" cy="111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Output drill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800600"/>
            <a:ext cx="1828800" cy="1165185"/>
          </a:xfrm>
          <a:prstGeom prst="rect">
            <a:avLst/>
          </a:prstGeom>
        </p:spPr>
      </p:pic>
      <p:pic>
        <p:nvPicPr>
          <p:cNvPr id="11" name="Picture 10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1828800" cy="1165185"/>
          </a:xfrm>
          <a:prstGeom prst="rect">
            <a:avLst/>
          </a:prstGeom>
        </p:spPr>
      </p:pic>
      <p:pic>
        <p:nvPicPr>
          <p:cNvPr id="12" name="Picture 11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800600"/>
            <a:ext cx="1828800" cy="1165185"/>
          </a:xfrm>
          <a:prstGeom prst="rect">
            <a:avLst/>
          </a:prstGeom>
        </p:spPr>
      </p:pic>
      <p:pic>
        <p:nvPicPr>
          <p:cNvPr id="14" name="Picture 13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276600"/>
            <a:ext cx="1828800" cy="1165185"/>
          </a:xfrm>
          <a:prstGeom prst="rect">
            <a:avLst/>
          </a:prstGeom>
        </p:spPr>
      </p:pic>
      <p:pic>
        <p:nvPicPr>
          <p:cNvPr id="16" name="Picture 15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199" y="1647194"/>
            <a:ext cx="1694315" cy="1079500"/>
          </a:xfrm>
          <a:prstGeom prst="rect">
            <a:avLst/>
          </a:prstGeom>
        </p:spPr>
      </p:pic>
      <p:pic>
        <p:nvPicPr>
          <p:cNvPr id="17" name="Picture 2" descr="http://beststarphoto.com/images/noam-chomsky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735768"/>
            <a:ext cx="417014" cy="626432"/>
          </a:xfrm>
          <a:prstGeom prst="rect">
            <a:avLst/>
          </a:prstGeom>
          <a:noFill/>
        </p:spPr>
      </p:pic>
      <p:pic>
        <p:nvPicPr>
          <p:cNvPr id="18" name="Picture 17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124200"/>
            <a:ext cx="1813914" cy="1155700"/>
          </a:xfrm>
          <a:prstGeom prst="rect">
            <a:avLst/>
          </a:prstGeom>
        </p:spPr>
      </p:pic>
      <p:pic>
        <p:nvPicPr>
          <p:cNvPr id="19" name="Picture 2" descr="http://beststarphoto.com/images/noam-chomsky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76800"/>
            <a:ext cx="417014" cy="626432"/>
          </a:xfrm>
          <a:prstGeom prst="rect">
            <a:avLst/>
          </a:prstGeom>
          <a:noFill/>
        </p:spPr>
      </p:pic>
      <p:pic>
        <p:nvPicPr>
          <p:cNvPr id="20" name="Picture 19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76400"/>
            <a:ext cx="1694315" cy="1079500"/>
          </a:xfrm>
          <a:prstGeom prst="rect">
            <a:avLst/>
          </a:prstGeom>
        </p:spPr>
      </p:pic>
      <p:pic>
        <p:nvPicPr>
          <p:cNvPr id="21" name="Picture 2" descr="http://beststarphoto.com/images/noam-chomsky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00400"/>
            <a:ext cx="417014" cy="626432"/>
          </a:xfrm>
          <a:prstGeom prst="rect">
            <a:avLst/>
          </a:prstGeom>
          <a:noFill/>
        </p:spPr>
      </p:pic>
      <p:pic>
        <p:nvPicPr>
          <p:cNvPr id="22" name="Picture 21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876800"/>
            <a:ext cx="1694315" cy="1079500"/>
          </a:xfrm>
          <a:prstGeom prst="rect">
            <a:avLst/>
          </a:prstGeom>
        </p:spPr>
      </p:pic>
      <p:pic>
        <p:nvPicPr>
          <p:cNvPr id="23" name="Picture 2" descr="http://beststarphoto.com/images/noam-chomsky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4965374"/>
            <a:ext cx="417014" cy="626432"/>
          </a:xfrm>
          <a:prstGeom prst="rect">
            <a:avLst/>
          </a:prstGeom>
          <a:noFill/>
        </p:spPr>
      </p:pic>
      <p:pic>
        <p:nvPicPr>
          <p:cNvPr id="24" name="Picture 23" descr="undetermined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035300"/>
            <a:ext cx="1694315" cy="1079500"/>
          </a:xfrm>
          <a:prstGeom prst="rect">
            <a:avLst/>
          </a:prstGeom>
        </p:spPr>
      </p:pic>
      <p:pic>
        <p:nvPicPr>
          <p:cNvPr id="25" name="Picture 2" descr="http://beststarphoto.com/images/noam-chomsky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1" y="3200400"/>
            <a:ext cx="417014" cy="62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Other output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With a partner, role-play the dialogue “En la </a:t>
            </a:r>
            <a:r>
              <a:rPr lang="en-US" sz="2400" dirty="0" err="1" smtClean="0"/>
              <a:t>aduana</a:t>
            </a:r>
            <a:r>
              <a:rPr lang="en-US" sz="2400" dirty="0" smtClean="0"/>
              <a:t>,” this time focusing on all the instances of the phoneme /b/ (there are only two more: in the words “</a:t>
            </a:r>
            <a:r>
              <a:rPr lang="en-US" sz="2400" dirty="0" err="1" smtClean="0"/>
              <a:t>necesita</a:t>
            </a:r>
            <a:r>
              <a:rPr lang="en-US" sz="2400" u="sng" dirty="0" err="1" smtClean="0"/>
              <a:t>b</a:t>
            </a:r>
            <a:r>
              <a:rPr lang="en-US" sz="2400" dirty="0" err="1" smtClean="0"/>
              <a:t>a</a:t>
            </a:r>
            <a:r>
              <a:rPr lang="en-US" sz="2400" dirty="0" smtClean="0"/>
              <a:t>” and “fa</a:t>
            </a:r>
            <a:r>
              <a:rPr lang="en-US" sz="2400" u="sng" dirty="0" smtClean="0"/>
              <a:t>v</a:t>
            </a:r>
            <a:r>
              <a:rPr lang="en-US" sz="2400" dirty="0" smtClean="0"/>
              <a:t>or”) and pronouncing the correct allophones [b] and [</a:t>
            </a:r>
            <a:r>
              <a:rPr lang="en-US" sz="2400" dirty="0" smtClean="0">
                <a:latin typeface="KULDIPA2"/>
              </a:rPr>
              <a:t>   </a:t>
            </a:r>
            <a:r>
              <a:rPr lang="en-US" sz="2400" dirty="0" smtClean="0"/>
              <a:t>]. Alternatively, come up with a different version of the dialogue, always including the word “</a:t>
            </a:r>
            <a:r>
              <a:rPr lang="en-US" sz="2400" dirty="0" err="1" smtClean="0"/>
              <a:t>visado</a:t>
            </a:r>
            <a:r>
              <a:rPr lang="en-US" sz="2400" dirty="0" smtClean="0"/>
              <a:t>.” Take turns in being the customs officer and the traveler.</a:t>
            </a:r>
          </a:p>
          <a:p>
            <a:endParaRPr lang="en-US" dirty="0"/>
          </a:p>
        </p:txBody>
      </p:sp>
      <p:pic>
        <p:nvPicPr>
          <p:cNvPr id="4" name="Content Placeholder 3" descr="custo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038600"/>
            <a:ext cx="2840305" cy="20574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791200" y="4114800"/>
            <a:ext cx="1143000" cy="762000"/>
          </a:xfrm>
          <a:prstGeom prst="wedgeEllipseCallout">
            <a:avLst>
              <a:gd name="adj1" fmla="val -84422"/>
              <a:gd name="adj2" fmla="val -14686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133600" y="4419600"/>
            <a:ext cx="1143000" cy="762000"/>
          </a:xfrm>
          <a:prstGeom prst="wedgeEllipseCallout">
            <a:avLst>
              <a:gd name="adj1" fmla="val 86894"/>
              <a:gd name="adj2" fmla="val -29928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32977" t="28645" r="64331" b="61102"/>
          <a:stretch>
            <a:fillRect/>
          </a:stretch>
        </p:blipFill>
        <p:spPr bwMode="auto">
          <a:xfrm>
            <a:off x="6477000" y="2514600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Extension: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With different partners, pretend to be alternatively the traveler and the customs officer and relate to a friend what happened to you at the airport.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Officer.jpg"/>
          <p:cNvPicPr>
            <a:picLocks noChangeAspect="1"/>
          </p:cNvPicPr>
          <p:nvPr/>
        </p:nvPicPr>
        <p:blipFill>
          <a:blip r:embed="rId2" cstate="print"/>
          <a:srcRect b="16208"/>
          <a:stretch>
            <a:fillRect/>
          </a:stretch>
        </p:blipFill>
        <p:spPr>
          <a:xfrm rot="19498441">
            <a:off x="867438" y="4815419"/>
            <a:ext cx="981604" cy="846007"/>
          </a:xfrm>
          <a:prstGeom prst="rect">
            <a:avLst/>
          </a:prstGeom>
        </p:spPr>
      </p:pic>
      <p:pic>
        <p:nvPicPr>
          <p:cNvPr id="5" name="Picture 4" descr="traveler.jpg"/>
          <p:cNvPicPr>
            <a:picLocks noChangeAspect="1"/>
          </p:cNvPicPr>
          <p:nvPr/>
        </p:nvPicPr>
        <p:blipFill>
          <a:blip r:embed="rId3" cstate="print"/>
          <a:srcRect b="10660"/>
          <a:stretch>
            <a:fillRect/>
          </a:stretch>
        </p:blipFill>
        <p:spPr>
          <a:xfrm>
            <a:off x="7239000" y="4572000"/>
            <a:ext cx="938213" cy="838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0" y="2590800"/>
            <a:ext cx="2743200" cy="1371600"/>
          </a:xfrm>
          <a:prstGeom prst="wedgeRoundRectCallout">
            <a:avLst>
              <a:gd name="adj1" fmla="val -23554"/>
              <a:gd name="adj2" fmla="val 1019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2438400"/>
            <a:ext cx="2743200" cy="1371600"/>
          </a:xfrm>
          <a:prstGeom prst="wedgeRoundRectCallout">
            <a:avLst>
              <a:gd name="adj1" fmla="val 24275"/>
              <a:gd name="adj2" fmla="val 1052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custo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743200"/>
            <a:ext cx="1600200" cy="1159119"/>
          </a:xfrm>
          <a:prstGeom prst="rect">
            <a:avLst/>
          </a:prstGeom>
        </p:spPr>
      </p:pic>
      <p:pic>
        <p:nvPicPr>
          <p:cNvPr id="9" name="Content Placeholder 3" descr="custo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514600"/>
            <a:ext cx="1600200" cy="1159119"/>
          </a:xfrm>
          <a:prstGeom prst="rect">
            <a:avLst/>
          </a:prstGeom>
        </p:spPr>
      </p:pic>
      <p:pic>
        <p:nvPicPr>
          <p:cNvPr id="10" name="Picture 9" descr="listener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648200"/>
            <a:ext cx="914400" cy="807720"/>
          </a:xfrm>
          <a:prstGeom prst="rect">
            <a:avLst/>
          </a:prstGeom>
        </p:spPr>
      </p:pic>
      <p:pic>
        <p:nvPicPr>
          <p:cNvPr id="11" name="Picture 10" descr="listener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057400" y="4800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Extrapolation to other contexts: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a-kids-party-menu-copy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3124200"/>
            <a:ext cx="2438400" cy="2571404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9600" y="17526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Now, create a dialogue with a partner in which you discuss whether you should serve some vegetables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verduras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at the party this weekend.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Presentation: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i="1" u="sng" dirty="0" smtClean="0"/>
              <a:t>En la </a:t>
            </a:r>
            <a:r>
              <a:rPr lang="fr-FR" i="1" u="sng" dirty="0" err="1" smtClean="0"/>
              <a:t>aduana</a:t>
            </a:r>
            <a:r>
              <a:rPr lang="fr-FR" i="1" u="sng" dirty="0" smtClean="0"/>
              <a:t>:</a:t>
            </a:r>
          </a:p>
          <a:p>
            <a:pPr>
              <a:buNone/>
            </a:pPr>
            <a:r>
              <a:rPr lang="en-US" sz="2400" dirty="0" smtClean="0"/>
              <a:t>Pre-listening questions (warm-up):</a:t>
            </a:r>
          </a:p>
          <a:p>
            <a:pPr>
              <a:buNone/>
            </a:pPr>
            <a:endParaRPr lang="fr-FR" i="1" u="sng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sz="2400" dirty="0" smtClean="0"/>
              <a:t>¿Has </a:t>
            </a:r>
            <a:r>
              <a:rPr lang="fr-FR" sz="2400" dirty="0" err="1" smtClean="0"/>
              <a:t>viajado</a:t>
            </a:r>
            <a:r>
              <a:rPr lang="fr-FR" sz="2400" dirty="0" smtClean="0"/>
              <a:t> </a:t>
            </a:r>
            <a:r>
              <a:rPr lang="fr-FR" sz="2400" dirty="0" err="1" smtClean="0"/>
              <a:t>alguna</a:t>
            </a:r>
            <a:r>
              <a:rPr lang="fr-FR" sz="2400" dirty="0" smtClean="0"/>
              <a:t> </a:t>
            </a:r>
            <a:r>
              <a:rPr lang="fr-FR" sz="2400" dirty="0" err="1" smtClean="0"/>
              <a:t>vez</a:t>
            </a:r>
            <a:r>
              <a:rPr lang="fr-FR" sz="2400" dirty="0" smtClean="0"/>
              <a:t> al </a:t>
            </a:r>
            <a:r>
              <a:rPr lang="fr-FR" sz="2400" dirty="0" err="1" smtClean="0"/>
              <a:t>extranjero</a:t>
            </a:r>
            <a:r>
              <a:rPr lang="fr-FR" sz="2400" dirty="0" smtClean="0"/>
              <a:t>? </a:t>
            </a:r>
          </a:p>
          <a:p>
            <a:r>
              <a:rPr lang="fr-FR" sz="2400" dirty="0" smtClean="0"/>
              <a:t>¿</a:t>
            </a:r>
            <a:r>
              <a:rPr lang="fr-FR" sz="2400" dirty="0" err="1" smtClean="0"/>
              <a:t>Qué</a:t>
            </a:r>
            <a:r>
              <a:rPr lang="fr-FR" sz="2400" dirty="0" smtClean="0"/>
              <a:t> </a:t>
            </a:r>
            <a:r>
              <a:rPr lang="fr-FR" sz="2400" dirty="0" err="1" smtClean="0"/>
              <a:t>tipo</a:t>
            </a:r>
            <a:r>
              <a:rPr lang="fr-FR" sz="2400" dirty="0" smtClean="0"/>
              <a:t> de </a:t>
            </a:r>
            <a:r>
              <a:rPr lang="fr-FR" sz="2400" dirty="0" err="1" smtClean="0"/>
              <a:t>documentos</a:t>
            </a:r>
            <a:r>
              <a:rPr lang="fr-FR" sz="2400" dirty="0" smtClean="0"/>
              <a:t> </a:t>
            </a:r>
            <a:r>
              <a:rPr lang="fr-FR" sz="2400" dirty="0" err="1" smtClean="0"/>
              <a:t>necesitas</a:t>
            </a:r>
            <a:r>
              <a:rPr lang="fr-FR" sz="2400" dirty="0" smtClean="0"/>
              <a:t> para </a:t>
            </a:r>
            <a:r>
              <a:rPr lang="fr-FR" sz="2400" dirty="0" err="1" smtClean="0"/>
              <a:t>pasar</a:t>
            </a:r>
            <a:r>
              <a:rPr lang="fr-FR" sz="2400" dirty="0" smtClean="0"/>
              <a:t> la </a:t>
            </a:r>
            <a:r>
              <a:rPr lang="fr-FR" sz="2400" dirty="0" err="1" smtClean="0"/>
              <a:t>aduana</a:t>
            </a:r>
            <a:r>
              <a:rPr lang="fr-FR" sz="2400" dirty="0" smtClean="0"/>
              <a:t>? </a:t>
            </a:r>
          </a:p>
          <a:p>
            <a:r>
              <a:rPr lang="fr-FR" sz="2400" dirty="0" smtClean="0"/>
              <a:t>¿Has </a:t>
            </a:r>
            <a:r>
              <a:rPr lang="fr-FR" sz="2400" dirty="0" err="1" smtClean="0"/>
              <a:t>tenido</a:t>
            </a:r>
            <a:r>
              <a:rPr lang="fr-FR" sz="2400" dirty="0" smtClean="0"/>
              <a:t> </a:t>
            </a:r>
            <a:r>
              <a:rPr lang="fr-FR" sz="2400" dirty="0" err="1" smtClean="0"/>
              <a:t>algún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problema</a:t>
            </a:r>
            <a:r>
              <a:rPr lang="fr-FR" sz="2400" dirty="0" smtClean="0"/>
              <a:t> en la </a:t>
            </a:r>
            <a:r>
              <a:rPr lang="fr-FR" sz="2400" dirty="0" err="1" smtClean="0"/>
              <a:t>aduana</a:t>
            </a:r>
            <a:r>
              <a:rPr lang="fr-FR" sz="2400" dirty="0" smtClean="0"/>
              <a:t> </a:t>
            </a:r>
            <a:r>
              <a:rPr lang="fr-FR" sz="2400" dirty="0" err="1" smtClean="0"/>
              <a:t>alguna</a:t>
            </a:r>
            <a:r>
              <a:rPr lang="fr-FR" sz="2400" dirty="0" smtClean="0"/>
              <a:t> </a:t>
            </a:r>
            <a:r>
              <a:rPr lang="fr-FR" sz="2400" dirty="0" err="1" smtClean="0"/>
              <a:t>vez</a:t>
            </a:r>
            <a:r>
              <a:rPr lang="fr-FR" sz="2400" dirty="0" smtClean="0"/>
              <a:t>?</a:t>
            </a:r>
          </a:p>
          <a:p>
            <a:endParaRPr lang="en-US" dirty="0"/>
          </a:p>
        </p:txBody>
      </p:sp>
      <p:pic>
        <p:nvPicPr>
          <p:cNvPr id="7" name="Content Placeholder 3" descr="custo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590800"/>
            <a:ext cx="2400301" cy="173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Presentation: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058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i="1" u="sng" dirty="0" smtClean="0"/>
          </a:p>
          <a:p>
            <a:pPr>
              <a:buNone/>
            </a:pPr>
            <a:r>
              <a:rPr lang="en-US" sz="1800" i="1" dirty="0" smtClean="0"/>
              <a:t>(Script:) </a:t>
            </a:r>
          </a:p>
          <a:p>
            <a:r>
              <a:rPr lang="fr-FR" sz="2400" i="1" dirty="0" err="1" smtClean="0"/>
              <a:t>Policía</a:t>
            </a:r>
            <a:r>
              <a:rPr lang="fr-FR" sz="2400" i="1" dirty="0" smtClean="0"/>
              <a:t>: 	Su </a:t>
            </a:r>
            <a:r>
              <a:rPr lang="en-US" sz="2400" i="1" dirty="0" smtClean="0"/>
              <a:t>v</a:t>
            </a:r>
            <a:r>
              <a:rPr lang="fr-FR" sz="2400" i="1" dirty="0" err="1" smtClean="0"/>
              <a:t>isado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por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favor</a:t>
            </a:r>
            <a:r>
              <a:rPr lang="fr-FR" sz="2400" i="1" dirty="0" smtClean="0"/>
              <a:t>.		     </a:t>
            </a:r>
            <a:endParaRPr lang="en-US" sz="2400" i="1" dirty="0" smtClean="0"/>
          </a:p>
          <a:p>
            <a:r>
              <a:rPr lang="fr-FR" sz="2400" i="1" dirty="0" err="1" smtClean="0"/>
              <a:t>Viajero</a:t>
            </a:r>
            <a:r>
              <a:rPr lang="fr-FR" sz="2400" i="1" dirty="0" smtClean="0"/>
              <a:t>:	¿</a:t>
            </a:r>
            <a:r>
              <a:rPr lang="fr-FR" sz="2400" i="1" dirty="0" err="1" smtClean="0"/>
              <a:t>Visado</a:t>
            </a:r>
            <a:r>
              <a:rPr lang="fr-FR" sz="2400" i="1" dirty="0" smtClean="0"/>
              <a:t>? ¿</a:t>
            </a:r>
            <a:r>
              <a:rPr lang="fr-FR" sz="2400" i="1" dirty="0" err="1" smtClean="0"/>
              <a:t>Qué</a:t>
            </a:r>
            <a:r>
              <a:rPr lang="fr-FR" sz="2400" i="1" dirty="0" smtClean="0"/>
              <a:t> </a:t>
            </a:r>
            <a:r>
              <a:rPr lang="en-US" sz="2400" i="1" dirty="0" smtClean="0"/>
              <a:t>v</a:t>
            </a:r>
            <a:r>
              <a:rPr lang="fr-FR" sz="2400" i="1" dirty="0" err="1" smtClean="0"/>
              <a:t>isado</a:t>
            </a:r>
            <a:r>
              <a:rPr lang="fr-FR" sz="2400" i="1" dirty="0" smtClean="0"/>
              <a:t>?</a:t>
            </a:r>
            <a:endParaRPr lang="en-US" sz="2400" i="1" dirty="0" smtClean="0"/>
          </a:p>
          <a:p>
            <a:r>
              <a:rPr lang="fr-FR" sz="2400" i="1" dirty="0" err="1" smtClean="0"/>
              <a:t>Policía</a:t>
            </a:r>
            <a:r>
              <a:rPr lang="fr-FR" sz="2400" i="1" dirty="0" smtClean="0"/>
              <a:t>:	</a:t>
            </a:r>
            <a:r>
              <a:rPr lang="fr-FR" sz="2400" i="1" dirty="0" err="1" smtClean="0"/>
              <a:t>Usted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necesita</a:t>
            </a:r>
            <a:r>
              <a:rPr lang="fr-FR" sz="2400" i="1" dirty="0" smtClean="0"/>
              <a:t> un </a:t>
            </a:r>
            <a:r>
              <a:rPr lang="fr-FR" sz="2400" i="1" dirty="0" err="1" smtClean="0"/>
              <a:t>visado</a:t>
            </a:r>
            <a:r>
              <a:rPr lang="fr-FR" sz="2400" i="1" dirty="0" smtClean="0"/>
              <a:t> para </a:t>
            </a:r>
            <a:r>
              <a:rPr lang="fr-FR" sz="2400" i="1" dirty="0" err="1" smtClean="0"/>
              <a:t>entrar</a:t>
            </a:r>
            <a:r>
              <a:rPr lang="fr-FR" sz="2400" i="1" dirty="0" smtClean="0"/>
              <a:t> en el </a:t>
            </a:r>
            <a:r>
              <a:rPr lang="fr-FR" sz="2400" i="1" dirty="0" err="1" smtClean="0"/>
              <a:t>país</a:t>
            </a:r>
            <a:r>
              <a:rPr lang="fr-FR" sz="2400" i="1" dirty="0" smtClean="0"/>
              <a:t>.</a:t>
            </a:r>
            <a:endParaRPr lang="en-US" sz="2400" i="1" dirty="0" smtClean="0"/>
          </a:p>
          <a:p>
            <a:r>
              <a:rPr lang="fr-FR" sz="2400" i="1" dirty="0" err="1" smtClean="0"/>
              <a:t>Viajero</a:t>
            </a:r>
            <a:r>
              <a:rPr lang="fr-FR" sz="2400" i="1" dirty="0" smtClean="0"/>
              <a:t>:	¿Un </a:t>
            </a:r>
            <a:r>
              <a:rPr lang="fr-FR" sz="2400" i="1" dirty="0" err="1" smtClean="0"/>
              <a:t>visado</a:t>
            </a:r>
            <a:r>
              <a:rPr lang="fr-FR" sz="2400" i="1" dirty="0" smtClean="0"/>
              <a:t>? </a:t>
            </a:r>
            <a:r>
              <a:rPr lang="en-US" sz="2400" i="1" dirty="0" err="1" smtClean="0"/>
              <a:t>Pues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yo</a:t>
            </a:r>
            <a:r>
              <a:rPr lang="en-US" sz="2400" i="1" dirty="0" smtClean="0"/>
              <a:t> no </a:t>
            </a:r>
            <a:r>
              <a:rPr lang="en-US" sz="2400" i="1" dirty="0" err="1" smtClean="0"/>
              <a:t>tengo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visado</a:t>
            </a:r>
            <a:r>
              <a:rPr lang="en-US" sz="2400" i="1" dirty="0" smtClean="0"/>
              <a:t>. </a:t>
            </a:r>
            <a:r>
              <a:rPr lang="fr-FR" sz="2400" i="1" dirty="0" smtClean="0"/>
              <a:t>¡</a:t>
            </a:r>
            <a:r>
              <a:rPr lang="fr-FR" sz="2400" i="1" dirty="0" err="1" smtClean="0"/>
              <a:t>Nadie</a:t>
            </a:r>
            <a:r>
              <a:rPr lang="fr-FR" sz="2400" i="1" dirty="0" smtClean="0"/>
              <a:t> me       		</a:t>
            </a:r>
            <a:r>
              <a:rPr lang="fr-FR" sz="2400" i="1" dirty="0" err="1" smtClean="0"/>
              <a:t>dijo</a:t>
            </a:r>
            <a:r>
              <a:rPr lang="fr-FR" sz="2400" i="1" dirty="0" smtClean="0"/>
              <a:t> que </a:t>
            </a:r>
            <a:r>
              <a:rPr lang="fr-FR" sz="2400" i="1" dirty="0" err="1" smtClean="0"/>
              <a:t>necesitaba</a:t>
            </a:r>
            <a:r>
              <a:rPr lang="fr-FR" sz="2400" i="1" dirty="0" smtClean="0"/>
              <a:t> un </a:t>
            </a:r>
            <a:r>
              <a:rPr lang="fr-FR" sz="2400" i="1" dirty="0" err="1" smtClean="0"/>
              <a:t>visado</a:t>
            </a:r>
            <a:r>
              <a:rPr lang="fr-FR" sz="2400" i="1" dirty="0" smtClean="0"/>
              <a:t>!</a:t>
            </a:r>
            <a:endParaRPr lang="en-US" sz="2400" i="1" dirty="0" smtClean="0"/>
          </a:p>
          <a:p>
            <a:r>
              <a:rPr lang="en-US" sz="2400" i="1" dirty="0" err="1" smtClean="0"/>
              <a:t>Policía</a:t>
            </a:r>
            <a:r>
              <a:rPr lang="en-US" sz="2400" i="1" dirty="0" smtClean="0"/>
              <a:t>:	Lo </a:t>
            </a:r>
            <a:r>
              <a:rPr lang="en-US" sz="2400" i="1" dirty="0" err="1" smtClean="0"/>
              <a:t>siento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pero</a:t>
            </a:r>
            <a:r>
              <a:rPr lang="en-US" sz="2400" i="1" dirty="0" smtClean="0"/>
              <a:t> sin </a:t>
            </a:r>
            <a:r>
              <a:rPr lang="en-US" sz="2400" i="1" dirty="0" err="1" smtClean="0"/>
              <a:t>visado</a:t>
            </a:r>
            <a:r>
              <a:rPr lang="en-US" sz="2400" i="1" dirty="0" smtClean="0"/>
              <a:t> no </a:t>
            </a:r>
            <a:r>
              <a:rPr lang="en-US" sz="2400" i="1" dirty="0" err="1" smtClean="0"/>
              <a:t>puede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entrar</a:t>
            </a:r>
            <a:r>
              <a:rPr lang="en-US" sz="2400" i="1" dirty="0" smtClean="0"/>
              <a:t>.  </a:t>
            </a:r>
            <a:r>
              <a:rPr lang="en-US" sz="2400" i="1" dirty="0" err="1" smtClean="0"/>
              <a:t>Por</a:t>
            </a:r>
            <a:r>
              <a:rPr lang="en-US" sz="2400" i="1" dirty="0" smtClean="0"/>
              <a:t> 		favor, </a:t>
            </a:r>
            <a:r>
              <a:rPr lang="en-US" sz="2400" i="1" dirty="0" err="1" smtClean="0"/>
              <a:t>acompáñeme</a:t>
            </a:r>
            <a:r>
              <a:rPr lang="en-US" sz="2400" i="1" dirty="0" smtClean="0"/>
              <a:t> a la </a:t>
            </a:r>
            <a:r>
              <a:rPr lang="en-US" sz="2400" i="1" dirty="0" err="1" smtClean="0"/>
              <a:t>oficina</a:t>
            </a:r>
            <a:r>
              <a:rPr lang="en-US" sz="2400" i="1" dirty="0" smtClean="0"/>
              <a:t>.</a:t>
            </a:r>
          </a:p>
          <a:p>
            <a:pPr>
              <a:buNone/>
            </a:pPr>
            <a:endParaRPr lang="fr-FR" sz="2200" u="sng" dirty="0" smtClean="0"/>
          </a:p>
          <a:p>
            <a:pPr>
              <a:buNone/>
            </a:pPr>
            <a:endParaRPr lang="fr-FR" sz="2200" u="sng" dirty="0" smtClean="0"/>
          </a:p>
          <a:p>
            <a:pPr>
              <a:buNone/>
            </a:pPr>
            <a:endParaRPr lang="fr-FR" sz="2200" u="sng" dirty="0" smtClean="0"/>
          </a:p>
          <a:p>
            <a:pPr>
              <a:buNone/>
            </a:pPr>
            <a:endParaRPr lang="fr-FR" sz="2200" u="sng" dirty="0" smtClean="0"/>
          </a:p>
          <a:p>
            <a:pPr>
              <a:buNone/>
            </a:pPr>
            <a:endParaRPr lang="fr-FR" sz="2200" i="1" u="sng" dirty="0" smtClean="0"/>
          </a:p>
          <a:p>
            <a:pPr>
              <a:buNone/>
            </a:pPr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custom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553200" y="990600"/>
            <a:ext cx="2400301" cy="1738679"/>
          </a:xfrm>
        </p:spPr>
      </p:pic>
      <p:sp>
        <p:nvSpPr>
          <p:cNvPr id="5" name="Curved Left Arrow 4">
            <a:hlinkClick r:id="rId6" action="ppaction://hlinksldjump"/>
          </p:cNvPr>
          <p:cNvSpPr/>
          <p:nvPr/>
        </p:nvSpPr>
        <p:spPr>
          <a:xfrm>
            <a:off x="533400" y="5943600"/>
            <a:ext cx="228600" cy="304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Su visado (Luisa).wav">
            <a:hlinkClick r:id="" action="ppaction://media"/>
          </p:cNvPr>
          <p:cNvPicPr>
            <a:picLocks noRot="1" noChangeAspect="1"/>
          </p:cNvPicPr>
          <p:nvPr>
            <a:wavAudioFile r:embed="rId1" name="Su visado (Luisa).wav"/>
          </p:nvPr>
        </p:nvPicPr>
        <p:blipFill>
          <a:blip r:embed="rId7" cstate="print"/>
          <a:stretch>
            <a:fillRect/>
          </a:stretch>
        </p:blipFill>
        <p:spPr>
          <a:xfrm>
            <a:off x="2895600" y="1828800"/>
            <a:ext cx="304800" cy="304800"/>
          </a:xfrm>
          <a:prstGeom prst="rect">
            <a:avLst/>
          </a:prstGeom>
        </p:spPr>
      </p:pic>
      <p:pic>
        <p:nvPicPr>
          <p:cNvPr id="9" name="Visado (Miguel).wav">
            <a:hlinkClick r:id="" action="ppaction://media"/>
          </p:cNvPr>
          <p:cNvPicPr>
            <a:picLocks noRot="1" noChangeAspect="1"/>
          </p:cNvPicPr>
          <p:nvPr>
            <a:wavAudioFile r:embed="rId2" name="Visado (Miguel).wav"/>
          </p:nvPr>
        </p:nvPicPr>
        <p:blipFill>
          <a:blip r:embed="rId8" cstate="print"/>
          <a:stretch>
            <a:fillRect/>
          </a:stretch>
        </p:blipFill>
        <p:spPr>
          <a:xfrm>
            <a:off x="2819400" y="228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Presentation (Cont.):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custom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95600" y="3773304"/>
            <a:ext cx="3429000" cy="2483827"/>
          </a:xfrm>
        </p:spPr>
      </p:pic>
      <p:sp>
        <p:nvSpPr>
          <p:cNvPr id="5" name="Rectangle 4"/>
          <p:cNvSpPr/>
          <p:nvPr/>
        </p:nvSpPr>
        <p:spPr>
          <a:xfrm>
            <a:off x="914400" y="1524000"/>
            <a:ext cx="7543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Listen to the dialogue between a traveler and a custom officer and answer the comprehension questions provided. </a:t>
            </a:r>
          </a:p>
          <a:p>
            <a:pPr>
              <a:buNone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Which document does the officer ask the traveler to 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Does the traveler have the required document?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Can the traveler go through customs without that document?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Where  does the office tell the traveler to go?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/>
            <a:endParaRPr lang="en-US" b="1" dirty="0" smtClean="0"/>
          </a:p>
        </p:txBody>
      </p:sp>
      <p:pic>
        <p:nvPicPr>
          <p:cNvPr id="6" name="DIALOGO sin ruido.wav">
            <a:hlinkClick r:id="" action="ppaction://media"/>
          </p:cNvPr>
          <p:cNvPicPr>
            <a:picLocks noRot="1" noChangeAspect="1"/>
          </p:cNvPicPr>
          <p:nvPr>
            <a:wavAudioFile r:embed="rId1" name="DIALOGO sin ruido.wav"/>
          </p:nvPr>
        </p:nvPicPr>
        <p:blipFill>
          <a:blip r:embed="rId5" cstate="print"/>
          <a:stretch>
            <a:fillRect/>
          </a:stretch>
        </p:blipFill>
        <p:spPr>
          <a:xfrm>
            <a:off x="1371600" y="4114800"/>
            <a:ext cx="304800" cy="304800"/>
          </a:xfrm>
          <a:prstGeom prst="rect">
            <a:avLst/>
          </a:prstGeom>
        </p:spPr>
      </p:pic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6096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Script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Attention: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Listen to it again and, this time, pay attention to how the word </a:t>
            </a:r>
            <a:r>
              <a:rPr lang="en-US" sz="2400" i="1" dirty="0" err="1" smtClean="0"/>
              <a:t>visado</a:t>
            </a:r>
            <a:r>
              <a:rPr lang="en-US" sz="2400" dirty="0" smtClean="0"/>
              <a:t> (“visa”) is not always pronounced the same way. </a:t>
            </a:r>
            <a:endParaRPr lang="en-US" sz="2000" b="1" i="1" dirty="0" smtClean="0"/>
          </a:p>
          <a:p>
            <a:pPr>
              <a:buNone/>
            </a:pPr>
            <a:r>
              <a:rPr lang="en-US" sz="2000" b="1" i="1" dirty="0" smtClean="0"/>
              <a:t>		</a:t>
            </a:r>
            <a:r>
              <a:rPr lang="en-US" sz="1600" b="1" i="1" dirty="0" smtClean="0">
                <a:solidFill>
                  <a:srgbClr val="FF0000"/>
                </a:solidFill>
              </a:rPr>
              <a:t>Hint: </a:t>
            </a:r>
            <a:r>
              <a:rPr lang="en-US" sz="1600" dirty="0" smtClean="0"/>
              <a:t>Sometimes it’s pronounced as [</a:t>
            </a:r>
            <a:r>
              <a:rPr lang="en-US" sz="1600" b="1" dirty="0" err="1" smtClean="0"/>
              <a:t>b</a:t>
            </a:r>
            <a:r>
              <a:rPr lang="en-US" sz="1600" dirty="0" err="1" smtClean="0"/>
              <a:t>isado</a:t>
            </a:r>
            <a:r>
              <a:rPr lang="en-US" sz="1600" dirty="0" smtClean="0"/>
              <a:t>] and some 	other times as [</a:t>
            </a:r>
            <a:r>
              <a:rPr lang="en-US" sz="1600" b="1" dirty="0" smtClean="0">
                <a:latin typeface="KULDIPA2"/>
              </a:rPr>
              <a:t>   </a:t>
            </a:r>
            <a:r>
              <a:rPr lang="en-US" sz="1600" dirty="0" err="1" smtClean="0"/>
              <a:t>isado</a:t>
            </a:r>
            <a:r>
              <a:rPr lang="en-US" sz="1600" dirty="0" smtClean="0"/>
              <a:t>]. </a:t>
            </a:r>
          </a:p>
          <a:p>
            <a:pPr>
              <a:buNone/>
            </a:pPr>
            <a:endParaRPr lang="en-US" sz="2000" i="1" u="sng" dirty="0" smtClean="0"/>
          </a:p>
        </p:txBody>
      </p:sp>
      <p:pic>
        <p:nvPicPr>
          <p:cNvPr id="4" name="Content Placeholder 3" descr="custo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334000"/>
            <a:ext cx="1600200" cy="11591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/>
          <a:srcRect l="32977" t="28645" r="64331" b="61102"/>
          <a:stretch>
            <a:fillRect/>
          </a:stretch>
        </p:blipFill>
        <p:spPr bwMode="auto">
          <a:xfrm>
            <a:off x="7315200" y="1981200"/>
            <a:ext cx="133599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38696" t="19588" r="39132" b="46134"/>
          <a:stretch>
            <a:fillRect/>
          </a:stretch>
        </p:blipFill>
        <p:spPr bwMode="auto">
          <a:xfrm>
            <a:off x="4876800" y="27432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/>
          <a:srcRect l="38623" t="20103" r="38136" b="45604"/>
          <a:stretch>
            <a:fillRect/>
          </a:stretch>
        </p:blipFill>
        <p:spPr bwMode="auto">
          <a:xfrm>
            <a:off x="1295400" y="2667000"/>
            <a:ext cx="287931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DIALOGO sin ruido.wav">
            <a:hlinkClick r:id="" action="ppaction://media"/>
          </p:cNvPr>
          <p:cNvPicPr>
            <a:picLocks noRot="1" noChangeAspect="1"/>
          </p:cNvPicPr>
          <p:nvPr>
            <a:wavAudioFile r:embed="rId1" name="DIALOGO sin ruido.wav"/>
          </p:nvPr>
        </p:nvPicPr>
        <p:blipFill>
          <a:blip r:embed="rId7" cstate="print"/>
          <a:stretch>
            <a:fillRect/>
          </a:stretch>
        </p:blipFill>
        <p:spPr>
          <a:xfrm>
            <a:off x="762000" y="251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Attention: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i="1" u="sng" dirty="0" smtClean="0"/>
          </a:p>
          <a:p>
            <a:pPr>
              <a:buNone/>
            </a:pPr>
            <a:r>
              <a:rPr lang="en-US" sz="2000" i="1" u="sng" dirty="0" smtClean="0"/>
              <a:t>Script:</a:t>
            </a:r>
          </a:p>
          <a:p>
            <a:r>
              <a:rPr lang="fr-FR" sz="2000" i="1" dirty="0" err="1" smtClean="0"/>
              <a:t>Policía</a:t>
            </a:r>
            <a:r>
              <a:rPr lang="fr-FR" sz="2000" i="1" dirty="0" smtClean="0"/>
              <a:t>:</a:t>
            </a:r>
            <a:r>
              <a:rPr lang="fr-FR" sz="2000" dirty="0" smtClean="0"/>
              <a:t> 	Su </a:t>
            </a:r>
            <a:r>
              <a:rPr lang="fr-FR" sz="2000" b="1" dirty="0" smtClean="0"/>
              <a:t>[</a:t>
            </a:r>
            <a:r>
              <a:rPr lang="fr-FR" sz="2000" dirty="0" smtClean="0"/>
              <a:t>   </a:t>
            </a:r>
            <a:r>
              <a:rPr lang="fr-FR" sz="2000" b="1" dirty="0" smtClean="0"/>
              <a:t>]</a:t>
            </a:r>
            <a:r>
              <a:rPr lang="fr-FR" sz="2000" dirty="0" err="1" smtClean="0"/>
              <a:t>isado</a:t>
            </a:r>
            <a:r>
              <a:rPr lang="fr-FR" sz="2000" dirty="0" smtClean="0"/>
              <a:t>, </a:t>
            </a:r>
            <a:r>
              <a:rPr lang="fr-FR" sz="2000" dirty="0" err="1" smtClean="0"/>
              <a:t>por</a:t>
            </a:r>
            <a:r>
              <a:rPr lang="fr-FR" sz="2000" dirty="0" smtClean="0"/>
              <a:t> </a:t>
            </a:r>
            <a:r>
              <a:rPr lang="fr-FR" sz="2000" dirty="0" err="1" smtClean="0"/>
              <a:t>favor</a:t>
            </a:r>
            <a:r>
              <a:rPr lang="fr-FR" sz="2000" dirty="0" smtClean="0"/>
              <a:t>.		     </a:t>
            </a:r>
            <a:endParaRPr lang="en-US" sz="2000" dirty="0" smtClean="0"/>
          </a:p>
          <a:p>
            <a:r>
              <a:rPr lang="fr-FR" sz="2000" i="1" dirty="0" err="1" smtClean="0"/>
              <a:t>Viajero</a:t>
            </a:r>
            <a:r>
              <a:rPr lang="fr-FR" sz="2000" i="1" dirty="0" smtClean="0"/>
              <a:t>:	</a:t>
            </a:r>
            <a:r>
              <a:rPr lang="fr-FR" sz="2000" dirty="0" smtClean="0"/>
              <a:t>¿</a:t>
            </a:r>
            <a:r>
              <a:rPr lang="fr-FR" sz="2000" b="1" dirty="0" smtClean="0"/>
              <a:t>[   ]</a:t>
            </a:r>
            <a:r>
              <a:rPr lang="fr-FR" sz="2000" dirty="0" err="1" smtClean="0"/>
              <a:t>isado</a:t>
            </a:r>
            <a:r>
              <a:rPr lang="fr-FR" sz="2000" dirty="0" smtClean="0"/>
              <a:t>? ¿</a:t>
            </a:r>
            <a:r>
              <a:rPr lang="fr-FR" sz="2000" dirty="0" err="1" smtClean="0"/>
              <a:t>Qué</a:t>
            </a:r>
            <a:r>
              <a:rPr lang="fr-FR" sz="2000" dirty="0" smtClean="0"/>
              <a:t>   </a:t>
            </a:r>
            <a:r>
              <a:rPr lang="fr-FR" sz="2000" b="1" dirty="0" smtClean="0"/>
              <a:t>[</a:t>
            </a:r>
            <a:r>
              <a:rPr lang="fr-FR" sz="2000" dirty="0" smtClean="0"/>
              <a:t>   </a:t>
            </a:r>
            <a:r>
              <a:rPr lang="fr-FR" sz="2000" b="1" dirty="0" smtClean="0"/>
              <a:t>]</a:t>
            </a:r>
            <a:r>
              <a:rPr lang="en-US" sz="2000" b="1" dirty="0" smtClean="0">
                <a:latin typeface="KULDIPA2"/>
              </a:rPr>
              <a:t>  </a:t>
            </a:r>
            <a:r>
              <a:rPr lang="fr-FR" sz="2000" dirty="0" err="1" smtClean="0"/>
              <a:t>isado</a:t>
            </a:r>
            <a:r>
              <a:rPr lang="fr-FR" sz="2000" dirty="0" smtClean="0"/>
              <a:t>?</a:t>
            </a:r>
            <a:endParaRPr lang="en-US" sz="2000" dirty="0" smtClean="0"/>
          </a:p>
          <a:p>
            <a:r>
              <a:rPr lang="fr-FR" sz="2000" i="1" dirty="0" err="1" smtClean="0"/>
              <a:t>Policía</a:t>
            </a:r>
            <a:r>
              <a:rPr lang="fr-FR" sz="2000" i="1" dirty="0" smtClean="0"/>
              <a:t>:	</a:t>
            </a:r>
            <a:r>
              <a:rPr lang="fr-FR" sz="2000" dirty="0" err="1" smtClean="0"/>
              <a:t>Usted</a:t>
            </a:r>
            <a:r>
              <a:rPr lang="fr-FR" sz="2000" dirty="0" smtClean="0"/>
              <a:t> </a:t>
            </a:r>
            <a:r>
              <a:rPr lang="fr-FR" sz="2000" dirty="0" err="1" smtClean="0"/>
              <a:t>necesita</a:t>
            </a:r>
            <a:r>
              <a:rPr lang="fr-FR" sz="2000" dirty="0" smtClean="0"/>
              <a:t> un </a:t>
            </a:r>
            <a:r>
              <a:rPr lang="fr-FR" sz="2000" b="1" dirty="0" smtClean="0"/>
              <a:t>[   ]</a:t>
            </a:r>
            <a:r>
              <a:rPr lang="fr-FR" sz="2000" dirty="0" err="1" smtClean="0"/>
              <a:t>isado</a:t>
            </a:r>
            <a:r>
              <a:rPr lang="fr-FR" sz="2000" dirty="0" smtClean="0"/>
              <a:t> para </a:t>
            </a:r>
            <a:r>
              <a:rPr lang="fr-FR" sz="2000" dirty="0" err="1" smtClean="0"/>
              <a:t>entrar</a:t>
            </a:r>
            <a:r>
              <a:rPr lang="fr-FR" sz="2000" dirty="0" smtClean="0"/>
              <a:t> en el </a:t>
            </a:r>
            <a:r>
              <a:rPr lang="fr-FR" sz="2000" dirty="0" err="1" smtClean="0"/>
              <a:t>país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r>
              <a:rPr lang="fr-FR" sz="2000" i="1" dirty="0" err="1" smtClean="0"/>
              <a:t>Viajero</a:t>
            </a:r>
            <a:r>
              <a:rPr lang="fr-FR" sz="2000" i="1" dirty="0" smtClean="0"/>
              <a:t>:	</a:t>
            </a:r>
            <a:r>
              <a:rPr lang="fr-FR" sz="2000" dirty="0" smtClean="0"/>
              <a:t>¿Un </a:t>
            </a:r>
            <a:r>
              <a:rPr lang="fr-FR" sz="2000" b="1" dirty="0" smtClean="0"/>
              <a:t>[   ]</a:t>
            </a:r>
            <a:r>
              <a:rPr lang="fr-FR" sz="2000" dirty="0" err="1" smtClean="0"/>
              <a:t>isado</a:t>
            </a:r>
            <a:r>
              <a:rPr lang="fr-FR" sz="2000" dirty="0" smtClean="0"/>
              <a:t>? </a:t>
            </a:r>
            <a:r>
              <a:rPr lang="en-US" sz="2000" dirty="0" err="1" smtClean="0"/>
              <a:t>Pues</a:t>
            </a:r>
            <a:r>
              <a:rPr lang="en-US" sz="2000" dirty="0" smtClean="0"/>
              <a:t> </a:t>
            </a:r>
            <a:r>
              <a:rPr lang="en-US" sz="2000" dirty="0" err="1" smtClean="0"/>
              <a:t>yo</a:t>
            </a:r>
            <a:r>
              <a:rPr lang="en-US" sz="2000" dirty="0" smtClean="0"/>
              <a:t> no </a:t>
            </a:r>
            <a:r>
              <a:rPr lang="en-US" sz="2000" dirty="0" err="1" smtClean="0"/>
              <a:t>tengo</a:t>
            </a:r>
            <a:r>
              <a:rPr lang="en-US" sz="2000" b="1" dirty="0" smtClean="0">
                <a:latin typeface="KULDIPA2"/>
              </a:rPr>
              <a:t>  [   ]</a:t>
            </a:r>
            <a:r>
              <a:rPr lang="en-US" sz="2000" dirty="0" err="1" smtClean="0"/>
              <a:t>isado</a:t>
            </a:r>
            <a:r>
              <a:rPr lang="en-US" sz="2000" dirty="0" smtClean="0"/>
              <a:t>. </a:t>
            </a:r>
            <a:r>
              <a:rPr lang="fr-FR" sz="2000" dirty="0" smtClean="0"/>
              <a:t>¡</a:t>
            </a:r>
            <a:r>
              <a:rPr lang="fr-FR" sz="2000" dirty="0" err="1" smtClean="0"/>
              <a:t>Nadie</a:t>
            </a:r>
            <a:r>
              <a:rPr lang="fr-FR" sz="2000" dirty="0" smtClean="0"/>
              <a:t> me       		</a:t>
            </a:r>
            <a:r>
              <a:rPr lang="fr-FR" sz="2000" dirty="0" err="1" smtClean="0"/>
              <a:t>dijo</a:t>
            </a:r>
            <a:r>
              <a:rPr lang="fr-FR" sz="2000" dirty="0" smtClean="0"/>
              <a:t> que </a:t>
            </a:r>
            <a:r>
              <a:rPr lang="fr-FR" sz="2000" dirty="0" err="1" smtClean="0"/>
              <a:t>necesitaba</a:t>
            </a:r>
            <a:r>
              <a:rPr lang="fr-FR" sz="2000" dirty="0" smtClean="0"/>
              <a:t> un </a:t>
            </a:r>
            <a:r>
              <a:rPr lang="fr-FR" sz="2000" b="1" dirty="0" smtClean="0"/>
              <a:t>[   ]</a:t>
            </a:r>
            <a:r>
              <a:rPr lang="fr-FR" sz="2000" dirty="0" err="1" smtClean="0"/>
              <a:t>isado</a:t>
            </a:r>
            <a:r>
              <a:rPr lang="fr-FR" sz="2000" dirty="0" smtClean="0"/>
              <a:t>!</a:t>
            </a:r>
            <a:endParaRPr lang="en-US" sz="2000" dirty="0" smtClean="0"/>
          </a:p>
          <a:p>
            <a:r>
              <a:rPr lang="en-US" sz="2000" i="1" dirty="0" err="1" smtClean="0"/>
              <a:t>Policía</a:t>
            </a:r>
            <a:r>
              <a:rPr lang="en-US" sz="2000" i="1" dirty="0" smtClean="0"/>
              <a:t>:	</a:t>
            </a:r>
            <a:r>
              <a:rPr lang="en-US" sz="2000" dirty="0" smtClean="0"/>
              <a:t>Lo </a:t>
            </a:r>
            <a:r>
              <a:rPr lang="en-US" sz="2000" dirty="0" err="1" smtClean="0"/>
              <a:t>siento</a:t>
            </a:r>
            <a:r>
              <a:rPr lang="en-US" sz="2000" dirty="0" smtClean="0"/>
              <a:t>, </a:t>
            </a:r>
            <a:r>
              <a:rPr lang="en-US" sz="2000" dirty="0" err="1" smtClean="0"/>
              <a:t>pero</a:t>
            </a:r>
            <a:r>
              <a:rPr lang="en-US" sz="2000" dirty="0" smtClean="0"/>
              <a:t> sin </a:t>
            </a:r>
            <a:r>
              <a:rPr lang="en-US" sz="2000" b="1" dirty="0" smtClean="0"/>
              <a:t>[   ]</a:t>
            </a:r>
            <a:r>
              <a:rPr lang="en-US" sz="2000" dirty="0" err="1" smtClean="0"/>
              <a:t>isado</a:t>
            </a:r>
            <a:r>
              <a:rPr lang="en-US" sz="2000" dirty="0" smtClean="0"/>
              <a:t> no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entrar</a:t>
            </a:r>
            <a:r>
              <a:rPr lang="en-US" sz="2000" dirty="0" smtClean="0"/>
              <a:t>.  </a:t>
            </a:r>
            <a:r>
              <a:rPr lang="en-US" sz="2000" dirty="0" err="1" smtClean="0"/>
              <a:t>Por</a:t>
            </a:r>
            <a:r>
              <a:rPr lang="en-US" sz="2000" dirty="0" smtClean="0"/>
              <a:t> favor, 		</a:t>
            </a:r>
            <a:r>
              <a:rPr lang="en-US" sz="2000" dirty="0" err="1" smtClean="0"/>
              <a:t>acompáñeme</a:t>
            </a:r>
            <a:r>
              <a:rPr lang="en-US" sz="2000" dirty="0" smtClean="0"/>
              <a:t> a la </a:t>
            </a:r>
            <a:r>
              <a:rPr lang="en-US" sz="2000" dirty="0" err="1" smtClean="0"/>
              <a:t>oficina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4" name="Content Placeholder 3" descr="custo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029200"/>
            <a:ext cx="1600200" cy="1159119"/>
          </a:xfrm>
          <a:prstGeom prst="rect">
            <a:avLst/>
          </a:prstGeom>
        </p:spPr>
      </p:pic>
      <p:pic>
        <p:nvPicPr>
          <p:cNvPr id="9" name="DIALOGO sin ruido.wav">
            <a:hlinkClick r:id="" action="ppaction://media"/>
          </p:cNvPr>
          <p:cNvPicPr>
            <a:picLocks noRot="1" noChangeAspect="1"/>
          </p:cNvPicPr>
          <p:nvPr>
            <a:wavAudioFile r:embed="rId1" name="DIALOGO sin ruido.wav"/>
          </p:nvPr>
        </p:nvPicPr>
        <p:blipFill>
          <a:blip r:embed="rId4" cstate="print"/>
          <a:stretch>
            <a:fillRect/>
          </a:stretch>
        </p:blipFill>
        <p:spPr>
          <a:xfrm>
            <a:off x="77724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Attention: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i="1" u="sng" dirty="0" smtClean="0"/>
          </a:p>
          <a:p>
            <a:pPr>
              <a:buNone/>
            </a:pPr>
            <a:r>
              <a:rPr lang="en-US" sz="2000" i="1" u="sng" dirty="0" smtClean="0"/>
              <a:t>Script:</a:t>
            </a:r>
          </a:p>
          <a:p>
            <a:r>
              <a:rPr lang="fr-FR" sz="2000" i="1" dirty="0" err="1" smtClean="0"/>
              <a:t>Policía</a:t>
            </a:r>
            <a:r>
              <a:rPr lang="fr-FR" sz="2000" i="1" dirty="0" smtClean="0"/>
              <a:t>:</a:t>
            </a:r>
            <a:r>
              <a:rPr lang="fr-FR" sz="2000" dirty="0" smtClean="0"/>
              <a:t> 	Su    </a:t>
            </a:r>
            <a:r>
              <a:rPr lang="fr-FR" sz="2000" dirty="0" err="1" smtClean="0"/>
              <a:t>isado</a:t>
            </a:r>
            <a:r>
              <a:rPr lang="fr-FR" sz="2000" dirty="0" smtClean="0"/>
              <a:t>, </a:t>
            </a:r>
            <a:r>
              <a:rPr lang="fr-FR" sz="2000" dirty="0" err="1" smtClean="0"/>
              <a:t>por</a:t>
            </a:r>
            <a:r>
              <a:rPr lang="fr-FR" sz="2000" dirty="0" smtClean="0"/>
              <a:t> </a:t>
            </a:r>
            <a:r>
              <a:rPr lang="fr-FR" sz="2000" dirty="0" err="1" smtClean="0"/>
              <a:t>favor</a:t>
            </a:r>
            <a:r>
              <a:rPr lang="fr-FR" sz="2000" dirty="0" smtClean="0"/>
              <a:t>.		     </a:t>
            </a:r>
            <a:endParaRPr lang="en-US" sz="2000" dirty="0" smtClean="0"/>
          </a:p>
          <a:p>
            <a:r>
              <a:rPr lang="fr-FR" sz="2000" i="1" dirty="0" err="1" smtClean="0"/>
              <a:t>Viajero</a:t>
            </a:r>
            <a:r>
              <a:rPr lang="fr-FR" sz="2000" i="1" dirty="0" smtClean="0"/>
              <a:t>:	</a:t>
            </a:r>
            <a:r>
              <a:rPr lang="fr-FR" sz="2000" dirty="0" smtClean="0"/>
              <a:t>¿</a:t>
            </a:r>
            <a:r>
              <a:rPr lang="fr-FR" sz="2000" b="1" dirty="0" err="1" smtClean="0"/>
              <a:t>B</a:t>
            </a:r>
            <a:r>
              <a:rPr lang="fr-FR" sz="2000" dirty="0" err="1" smtClean="0"/>
              <a:t>isado</a:t>
            </a:r>
            <a:r>
              <a:rPr lang="fr-FR" sz="2000" dirty="0" smtClean="0"/>
              <a:t>? ¿</a:t>
            </a:r>
            <a:r>
              <a:rPr lang="fr-FR" sz="2000" dirty="0" err="1" smtClean="0"/>
              <a:t>Qué</a:t>
            </a:r>
            <a:r>
              <a:rPr lang="fr-FR" sz="2000" dirty="0" smtClean="0"/>
              <a:t>   </a:t>
            </a:r>
            <a:r>
              <a:rPr lang="en-US" sz="2000" b="1" dirty="0" smtClean="0">
                <a:latin typeface="KULDIPA2"/>
              </a:rPr>
              <a:t>  </a:t>
            </a:r>
            <a:r>
              <a:rPr lang="fr-FR" sz="2000" dirty="0" err="1" smtClean="0"/>
              <a:t>isado</a:t>
            </a:r>
            <a:r>
              <a:rPr lang="fr-FR" sz="2000" dirty="0" smtClean="0"/>
              <a:t>?</a:t>
            </a:r>
            <a:endParaRPr lang="en-US" sz="2000" dirty="0" smtClean="0"/>
          </a:p>
          <a:p>
            <a:r>
              <a:rPr lang="fr-FR" sz="2000" i="1" dirty="0" err="1" smtClean="0"/>
              <a:t>Policía</a:t>
            </a:r>
            <a:r>
              <a:rPr lang="fr-FR" sz="2000" i="1" dirty="0" smtClean="0"/>
              <a:t>:	</a:t>
            </a:r>
            <a:r>
              <a:rPr lang="fr-FR" sz="2000" dirty="0" err="1" smtClean="0"/>
              <a:t>Usted</a:t>
            </a:r>
            <a:r>
              <a:rPr lang="fr-FR" sz="2000" dirty="0" smtClean="0"/>
              <a:t> </a:t>
            </a:r>
            <a:r>
              <a:rPr lang="fr-FR" sz="2000" dirty="0" err="1" smtClean="0"/>
              <a:t>necesita</a:t>
            </a:r>
            <a:r>
              <a:rPr lang="fr-FR" sz="2000" dirty="0" smtClean="0"/>
              <a:t> un </a:t>
            </a:r>
            <a:r>
              <a:rPr lang="fr-FR" sz="2000" b="1" dirty="0" err="1" smtClean="0"/>
              <a:t>b</a:t>
            </a:r>
            <a:r>
              <a:rPr lang="fr-FR" sz="2000" dirty="0" err="1" smtClean="0"/>
              <a:t>isado</a:t>
            </a:r>
            <a:r>
              <a:rPr lang="fr-FR" sz="2000" dirty="0" smtClean="0"/>
              <a:t> para </a:t>
            </a:r>
            <a:r>
              <a:rPr lang="fr-FR" sz="2000" dirty="0" err="1" smtClean="0"/>
              <a:t>entrar</a:t>
            </a:r>
            <a:r>
              <a:rPr lang="fr-FR" sz="2000" dirty="0" smtClean="0"/>
              <a:t> en el </a:t>
            </a:r>
            <a:r>
              <a:rPr lang="fr-FR" sz="2000" dirty="0" err="1" smtClean="0"/>
              <a:t>país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r>
              <a:rPr lang="fr-FR" sz="2000" i="1" dirty="0" err="1" smtClean="0"/>
              <a:t>Viajero</a:t>
            </a:r>
            <a:r>
              <a:rPr lang="fr-FR" sz="2000" i="1" dirty="0" smtClean="0"/>
              <a:t>:	</a:t>
            </a:r>
            <a:r>
              <a:rPr lang="fr-FR" sz="2000" dirty="0" smtClean="0"/>
              <a:t>¿Un </a:t>
            </a:r>
            <a:r>
              <a:rPr lang="fr-FR" sz="2000" b="1" dirty="0" err="1" smtClean="0"/>
              <a:t>b</a:t>
            </a:r>
            <a:r>
              <a:rPr lang="fr-FR" sz="2000" dirty="0" err="1" smtClean="0"/>
              <a:t>isado</a:t>
            </a:r>
            <a:r>
              <a:rPr lang="fr-FR" sz="2000" dirty="0" smtClean="0"/>
              <a:t>? </a:t>
            </a:r>
            <a:r>
              <a:rPr lang="en-US" sz="2000" dirty="0" err="1" smtClean="0"/>
              <a:t>Pues</a:t>
            </a:r>
            <a:r>
              <a:rPr lang="en-US" sz="2000" dirty="0" smtClean="0"/>
              <a:t> </a:t>
            </a:r>
            <a:r>
              <a:rPr lang="en-US" sz="2000" dirty="0" err="1" smtClean="0"/>
              <a:t>yo</a:t>
            </a:r>
            <a:r>
              <a:rPr lang="en-US" sz="2000" dirty="0" smtClean="0"/>
              <a:t> no </a:t>
            </a:r>
            <a:r>
              <a:rPr lang="en-US" sz="2000" dirty="0" err="1" smtClean="0"/>
              <a:t>tengo</a:t>
            </a:r>
            <a:r>
              <a:rPr lang="en-US" sz="2000" b="1" dirty="0" smtClean="0">
                <a:latin typeface="KULDIPA2"/>
              </a:rPr>
              <a:t>   </a:t>
            </a:r>
            <a:r>
              <a:rPr lang="en-US" sz="2000" dirty="0" err="1" smtClean="0"/>
              <a:t>isado</a:t>
            </a:r>
            <a:r>
              <a:rPr lang="en-US" sz="2000" dirty="0" smtClean="0"/>
              <a:t>. </a:t>
            </a:r>
            <a:r>
              <a:rPr lang="fr-FR" sz="2000" dirty="0" smtClean="0"/>
              <a:t>¡</a:t>
            </a:r>
            <a:r>
              <a:rPr lang="fr-FR" sz="2000" dirty="0" err="1" smtClean="0"/>
              <a:t>Nadie</a:t>
            </a:r>
            <a:r>
              <a:rPr lang="fr-FR" sz="2000" dirty="0" smtClean="0"/>
              <a:t> me       			</a:t>
            </a:r>
            <a:r>
              <a:rPr lang="fr-FR" sz="2000" dirty="0" err="1" smtClean="0"/>
              <a:t>dijo</a:t>
            </a:r>
            <a:r>
              <a:rPr lang="fr-FR" sz="2000" dirty="0" smtClean="0"/>
              <a:t> que </a:t>
            </a:r>
            <a:r>
              <a:rPr lang="fr-FR" sz="2000" dirty="0" err="1" smtClean="0"/>
              <a:t>necesitaba</a:t>
            </a:r>
            <a:r>
              <a:rPr lang="fr-FR" sz="2000" dirty="0" smtClean="0"/>
              <a:t> un </a:t>
            </a:r>
            <a:r>
              <a:rPr lang="fr-FR" sz="2000" b="1" dirty="0" err="1" smtClean="0"/>
              <a:t>b</a:t>
            </a:r>
            <a:r>
              <a:rPr lang="fr-FR" sz="2000" dirty="0" err="1" smtClean="0"/>
              <a:t>isado</a:t>
            </a:r>
            <a:r>
              <a:rPr lang="fr-FR" sz="2000" dirty="0" smtClean="0"/>
              <a:t>!</a:t>
            </a:r>
            <a:endParaRPr lang="en-US" sz="2000" dirty="0" smtClean="0"/>
          </a:p>
          <a:p>
            <a:r>
              <a:rPr lang="en-US" sz="2000" i="1" dirty="0" err="1" smtClean="0"/>
              <a:t>Policía</a:t>
            </a:r>
            <a:r>
              <a:rPr lang="en-US" sz="2000" i="1" dirty="0" smtClean="0"/>
              <a:t>:	</a:t>
            </a:r>
            <a:r>
              <a:rPr lang="en-US" sz="2000" dirty="0" smtClean="0"/>
              <a:t>Lo </a:t>
            </a:r>
            <a:r>
              <a:rPr lang="en-US" sz="2000" dirty="0" err="1" smtClean="0"/>
              <a:t>siento</a:t>
            </a:r>
            <a:r>
              <a:rPr lang="en-US" sz="2000" dirty="0" smtClean="0"/>
              <a:t>, </a:t>
            </a:r>
            <a:r>
              <a:rPr lang="en-US" sz="2000" dirty="0" err="1" smtClean="0"/>
              <a:t>pero</a:t>
            </a:r>
            <a:r>
              <a:rPr lang="en-US" sz="2000" dirty="0" smtClean="0"/>
              <a:t> sin </a:t>
            </a:r>
            <a:r>
              <a:rPr lang="en-US" sz="2000" b="1" dirty="0" err="1" smtClean="0"/>
              <a:t>b</a:t>
            </a:r>
            <a:r>
              <a:rPr lang="en-US" sz="2000" dirty="0" err="1" smtClean="0"/>
              <a:t>isado</a:t>
            </a:r>
            <a:r>
              <a:rPr lang="en-US" sz="2000" dirty="0" smtClean="0"/>
              <a:t> no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entrar</a:t>
            </a:r>
            <a:r>
              <a:rPr lang="en-US" sz="2000" dirty="0" smtClean="0"/>
              <a:t>.  </a:t>
            </a:r>
            <a:r>
              <a:rPr lang="en-US" sz="2000" dirty="0" err="1" smtClean="0"/>
              <a:t>Por</a:t>
            </a:r>
            <a:r>
              <a:rPr lang="en-US" sz="2000" dirty="0" smtClean="0"/>
              <a:t> favor, 		</a:t>
            </a:r>
            <a:r>
              <a:rPr lang="en-US" sz="2000" dirty="0" err="1" smtClean="0"/>
              <a:t>acompáñeme</a:t>
            </a:r>
            <a:r>
              <a:rPr lang="en-US" sz="2000" dirty="0" smtClean="0"/>
              <a:t> a la </a:t>
            </a:r>
            <a:r>
              <a:rPr lang="en-US" sz="2000" dirty="0" err="1" smtClean="0"/>
              <a:t>oficina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4" name="Content Placeholder 3" descr="custo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029200"/>
            <a:ext cx="1600200" cy="11591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/>
          <a:srcRect l="32977" t="28645" r="64331" b="61102"/>
          <a:stretch>
            <a:fillRect/>
          </a:stretch>
        </p:blipFill>
        <p:spPr bwMode="auto">
          <a:xfrm>
            <a:off x="4038600" y="2286000"/>
            <a:ext cx="133599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32977" t="28645" r="64331" b="61102"/>
          <a:stretch>
            <a:fillRect/>
          </a:stretch>
        </p:blipFill>
        <p:spPr bwMode="auto">
          <a:xfrm>
            <a:off x="5505201" y="3048000"/>
            <a:ext cx="133599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32977" t="28645" r="64331" b="61102"/>
          <a:stretch>
            <a:fillRect/>
          </a:stretch>
        </p:blipFill>
        <p:spPr bwMode="auto">
          <a:xfrm>
            <a:off x="2685801" y="1905000"/>
            <a:ext cx="133599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IALOGO sin ruido.wav">
            <a:hlinkClick r:id="" action="ppaction://media"/>
          </p:cNvPr>
          <p:cNvPicPr>
            <a:picLocks noRot="1" noChangeAspect="1"/>
          </p:cNvPicPr>
          <p:nvPr>
            <a:wavAudioFile r:embed="rId1" name="DIALOGO sin ruido.wav"/>
          </p:nvPr>
        </p:nvPicPr>
        <p:blipFill>
          <a:blip r:embed="rId5" cstate="print"/>
          <a:stretch>
            <a:fillRect/>
          </a:stretch>
        </p:blipFill>
        <p:spPr>
          <a:xfrm>
            <a:off x="77724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Spectrograms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/>
          <a:lstStyle/>
          <a:p>
            <a:pPr algn="ctr"/>
            <a:r>
              <a:rPr lang="en-US" b="0" dirty="0" smtClean="0"/>
              <a:t>[   ] from “</a:t>
            </a:r>
            <a:r>
              <a:rPr lang="en-US" b="0" dirty="0" err="1" smtClean="0"/>
              <a:t>s</a:t>
            </a:r>
            <a:r>
              <a:rPr lang="en-US" b="0" dirty="0" err="1" smtClean="0">
                <a:solidFill>
                  <a:srgbClr val="FF0000"/>
                </a:solidFill>
              </a:rPr>
              <a:t>u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vi</a:t>
            </a:r>
            <a:r>
              <a:rPr lang="en-US" b="0" dirty="0" err="1" smtClean="0"/>
              <a:t>sado</a:t>
            </a:r>
            <a:r>
              <a:rPr lang="en-US" b="0" dirty="0" smtClean="0"/>
              <a:t>”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[b] from “co</a:t>
            </a:r>
            <a:r>
              <a:rPr lang="en-US" b="0" dirty="0" smtClean="0">
                <a:solidFill>
                  <a:srgbClr val="FF0000"/>
                </a:solidFill>
              </a:rPr>
              <a:t>n </a:t>
            </a:r>
            <a:r>
              <a:rPr lang="en-US" b="0" dirty="0" err="1" smtClean="0">
                <a:solidFill>
                  <a:srgbClr val="FF0000"/>
                </a:solidFill>
              </a:rPr>
              <a:t>vi</a:t>
            </a:r>
            <a:r>
              <a:rPr lang="en-US" b="0" dirty="0" err="1" smtClean="0"/>
              <a:t>sado</a:t>
            </a:r>
            <a:r>
              <a:rPr lang="en-US" b="0" dirty="0" smtClean="0"/>
              <a:t>”</a:t>
            </a:r>
            <a:endParaRPr lang="en-US" b="0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25" y="1985622"/>
            <a:ext cx="4041775" cy="26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>
          <a:blip r:embed="rId6" cstate="print"/>
          <a:srcRect t="10239"/>
          <a:stretch>
            <a:fillRect/>
          </a:stretch>
        </p:blipFill>
        <p:spPr bwMode="auto">
          <a:xfrm>
            <a:off x="533400" y="2209800"/>
            <a:ext cx="4040188" cy="24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7000" y="5650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Lenition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563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Occlusion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6324600" y="4876800"/>
            <a:ext cx="12954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2400300" y="4914900"/>
            <a:ext cx="12192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468475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u                     </a:t>
            </a:r>
            <a:r>
              <a:rPr lang="en-US" dirty="0" smtClean="0">
                <a:latin typeface="KULDIPA2"/>
              </a:rPr>
              <a:t>             </a:t>
            </a:r>
            <a:r>
              <a:rPr lang="en-US" dirty="0" err="1" smtClean="0">
                <a:latin typeface="KULDIPA2"/>
              </a:rPr>
              <a:t>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467308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m                   </a:t>
            </a:r>
            <a:r>
              <a:rPr lang="en-US" dirty="0" smtClean="0">
                <a:latin typeface="KULDIPA2"/>
              </a:rPr>
              <a:t>b             </a:t>
            </a:r>
            <a:r>
              <a:rPr lang="en-US" dirty="0" err="1" smtClean="0">
                <a:latin typeface="KULDIPA2"/>
              </a:rPr>
              <a:t>i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7" cstate="print"/>
          <a:srcRect l="32977" t="28645" r="64331" b="61102"/>
          <a:stretch>
            <a:fillRect/>
          </a:stretch>
        </p:blipFill>
        <p:spPr bwMode="auto">
          <a:xfrm>
            <a:off x="2590800" y="4800600"/>
            <a:ext cx="152399" cy="35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7" cstate="print"/>
          <a:srcRect l="32977" t="28645" r="64331" b="61102"/>
          <a:stretch>
            <a:fillRect/>
          </a:stretch>
        </p:blipFill>
        <p:spPr bwMode="auto">
          <a:xfrm>
            <a:off x="1371600" y="1752600"/>
            <a:ext cx="152400" cy="3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u visado.wav">
            <a:hlinkClick r:id="" action="ppaction://media"/>
          </p:cNvPr>
          <p:cNvPicPr>
            <a:picLocks noRot="1" noChangeAspect="1"/>
          </p:cNvPicPr>
          <p:nvPr>
            <a:wavAudioFile r:embed="rId1" name="su visado.wav"/>
          </p:nvPr>
        </p:nvPicPr>
        <p:blipFill>
          <a:blip r:embed="rId8" cstate="print"/>
          <a:stretch>
            <a:fillRect/>
          </a:stretch>
        </p:blipFill>
        <p:spPr>
          <a:xfrm>
            <a:off x="838200" y="1752600"/>
            <a:ext cx="304800" cy="304800"/>
          </a:xfrm>
          <a:prstGeom prst="rect">
            <a:avLst/>
          </a:prstGeom>
        </p:spPr>
      </p:pic>
      <p:pic>
        <p:nvPicPr>
          <p:cNvPr id="20" name="con visado.wav">
            <a:hlinkClick r:id="" action="ppaction://media"/>
          </p:cNvPr>
          <p:cNvPicPr>
            <a:picLocks noRot="1" noChangeAspect="1"/>
          </p:cNvPicPr>
          <p:nvPr>
            <a:wavAudioFile r:embed="rId2" name="con visado.wav"/>
          </p:nvPr>
        </p:nvPicPr>
        <p:blipFill>
          <a:blip r:embed="rId8" cstate="print"/>
          <a:stretch>
            <a:fillRect/>
          </a:stretch>
        </p:blipFill>
        <p:spPr>
          <a:xfrm>
            <a:off x="5029200" y="18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Co-Construction: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Can you come up with the rule for the distribution of [b] and </a:t>
            </a:r>
            <a:r>
              <a:rPr lang="en-US" sz="2000" dirty="0" smtClean="0">
                <a:latin typeface="KULDIPA2"/>
              </a:rPr>
              <a:t>[   ]</a:t>
            </a:r>
            <a:r>
              <a:rPr lang="en-US" sz="2000" dirty="0" smtClean="0"/>
              <a:t> by looking at the phonetic context in which the phoneme represented by the “v” (that is, /b/) appears?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971800"/>
          <a:ext cx="6781800" cy="3281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Context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[b]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  <a:latin typeface="KULDIPA2"/>
                        </a:rPr>
                        <a:t>[     ]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Su </a:t>
                      </a:r>
                      <a:r>
                        <a:rPr lang="en-US" sz="1800" b="1" dirty="0" smtClean="0">
                          <a:latin typeface="+mn-lt"/>
                        </a:rPr>
                        <a:t>v</a:t>
                      </a:r>
                      <a:r>
                        <a:rPr lang="fr-FR" sz="1800" dirty="0" err="1" smtClean="0"/>
                        <a:t>isado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¿</a:t>
                      </a:r>
                      <a:r>
                        <a:rPr lang="fr-FR" sz="1800" dirty="0" err="1" smtClean="0"/>
                        <a:t>Qué</a:t>
                      </a:r>
                      <a:r>
                        <a:rPr lang="fr-FR" sz="1800" dirty="0" smtClean="0"/>
                        <a:t> </a:t>
                      </a:r>
                      <a:r>
                        <a:rPr lang="en-US" sz="1800" b="1" dirty="0" smtClean="0"/>
                        <a:t>v</a:t>
                      </a:r>
                      <a:r>
                        <a:rPr lang="fr-FR" sz="1800" dirty="0" err="1" smtClean="0"/>
                        <a:t>isado</a:t>
                      </a:r>
                      <a:r>
                        <a:rPr lang="fr-FR" sz="180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¿</a:t>
                      </a:r>
                      <a:r>
                        <a:rPr lang="fr-FR" sz="1800" b="1" dirty="0" err="1" smtClean="0"/>
                        <a:t>v</a:t>
                      </a:r>
                      <a:r>
                        <a:rPr lang="fr-FR" sz="1800" dirty="0" err="1" smtClean="0"/>
                        <a:t>isado</a:t>
                      </a:r>
                      <a:r>
                        <a:rPr lang="fr-FR" sz="180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un </a:t>
                      </a:r>
                      <a:r>
                        <a:rPr lang="fr-FR" sz="1800" b="1" dirty="0" err="1" smtClean="0"/>
                        <a:t>v</a:t>
                      </a:r>
                      <a:r>
                        <a:rPr lang="fr-FR" sz="1800" dirty="0" err="1" smtClean="0"/>
                        <a:t>isado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tengo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err="1" smtClean="0"/>
                        <a:t>v</a:t>
                      </a:r>
                      <a:r>
                        <a:rPr lang="en-US" sz="1800" dirty="0" err="1" smtClean="0"/>
                        <a:t>isado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sin </a:t>
                      </a:r>
                      <a:r>
                        <a:rPr lang="en-US" sz="1800" b="1" dirty="0" err="1" smtClean="0"/>
                        <a:t>v</a:t>
                      </a:r>
                      <a:r>
                        <a:rPr lang="en-US" sz="1800" dirty="0" err="1" smtClean="0"/>
                        <a:t>isado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rcRect l="32977" t="28645" r="64331" b="61102"/>
          <a:stretch>
            <a:fillRect/>
          </a:stretch>
        </p:blipFill>
        <p:spPr bwMode="auto">
          <a:xfrm>
            <a:off x="6934200" y="3048000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 l="32977" t="28645" r="64331" b="61102"/>
          <a:stretch>
            <a:fillRect/>
          </a:stretch>
        </p:blipFill>
        <p:spPr bwMode="auto">
          <a:xfrm>
            <a:off x="6934200" y="1676400"/>
            <a:ext cx="133599" cy="3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Co-Construction: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Can you come up with the rule for the distribution of [b] and </a:t>
            </a:r>
            <a:r>
              <a:rPr lang="en-US" sz="2000" dirty="0" smtClean="0">
                <a:latin typeface="KULDIPA2"/>
              </a:rPr>
              <a:t>[   ]</a:t>
            </a:r>
            <a:r>
              <a:rPr lang="en-US" sz="2000" dirty="0" smtClean="0"/>
              <a:t> by looking at the phonetic context in which the phoneme represented by the “v” (that is, /b/) appears?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971800"/>
          <a:ext cx="6781800" cy="3281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Context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[b]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  <a:latin typeface="KULDIPA2"/>
                        </a:rPr>
                        <a:t>[    ] 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Su </a:t>
                      </a:r>
                      <a:r>
                        <a:rPr lang="en-US" sz="1800" b="1" dirty="0" smtClean="0">
                          <a:latin typeface="+mn-lt"/>
                        </a:rPr>
                        <a:t>v</a:t>
                      </a:r>
                      <a:r>
                        <a:rPr lang="fr-FR" sz="1800" dirty="0" err="1" smtClean="0"/>
                        <a:t>isado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¿</a:t>
                      </a:r>
                      <a:r>
                        <a:rPr lang="fr-FR" sz="1800" dirty="0" err="1" smtClean="0"/>
                        <a:t>Qué</a:t>
                      </a:r>
                      <a:r>
                        <a:rPr lang="fr-FR" sz="1800" dirty="0" smtClean="0"/>
                        <a:t> </a:t>
                      </a:r>
                      <a:r>
                        <a:rPr lang="en-US" sz="1800" b="1" dirty="0" smtClean="0"/>
                        <a:t>v</a:t>
                      </a:r>
                      <a:r>
                        <a:rPr lang="fr-FR" sz="1800" dirty="0" err="1" smtClean="0"/>
                        <a:t>isado</a:t>
                      </a:r>
                      <a:r>
                        <a:rPr lang="fr-FR" sz="180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¿</a:t>
                      </a:r>
                      <a:r>
                        <a:rPr lang="fr-FR" sz="1800" b="1" dirty="0" err="1" smtClean="0"/>
                        <a:t>v</a:t>
                      </a:r>
                      <a:r>
                        <a:rPr lang="fr-FR" sz="1800" dirty="0" err="1" smtClean="0"/>
                        <a:t>isado</a:t>
                      </a:r>
                      <a:r>
                        <a:rPr lang="fr-FR" sz="180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un </a:t>
                      </a:r>
                      <a:r>
                        <a:rPr lang="fr-FR" sz="1800" b="1" dirty="0" err="1" smtClean="0"/>
                        <a:t>v</a:t>
                      </a:r>
                      <a:r>
                        <a:rPr lang="fr-FR" sz="1800" dirty="0" err="1" smtClean="0"/>
                        <a:t>isado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tengo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err="1" smtClean="0"/>
                        <a:t>v</a:t>
                      </a:r>
                      <a:r>
                        <a:rPr lang="en-US" sz="1800" dirty="0" err="1" smtClean="0"/>
                        <a:t>isado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688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sin </a:t>
                      </a:r>
                      <a:r>
                        <a:rPr lang="en-US" sz="1800" b="1" dirty="0" err="1" smtClean="0"/>
                        <a:t>v</a:t>
                      </a:r>
                      <a:r>
                        <a:rPr lang="en-US" sz="1800" smtClean="0"/>
                        <a:t>isado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rcRect l="32977" t="28645" r="64331" b="61102"/>
          <a:stretch>
            <a:fillRect/>
          </a:stretch>
        </p:blipFill>
        <p:spPr bwMode="auto">
          <a:xfrm>
            <a:off x="6934200" y="3048000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 l="32977" t="28645" r="64331" b="61102"/>
          <a:stretch>
            <a:fillRect/>
          </a:stretch>
        </p:blipFill>
        <p:spPr bwMode="auto">
          <a:xfrm>
            <a:off x="6934200" y="1676400"/>
            <a:ext cx="152400" cy="29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1060</Words>
  <Application>Microsoft Office PowerPoint</Application>
  <PresentationFormat>On-screen Show (4:3)</PresentationFormat>
  <Paragraphs>178</Paragraphs>
  <Slides>20</Slides>
  <Notes>8</Notes>
  <HiddenSlides>0</HiddenSlides>
  <MMClips>34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Teaching Pronunciation</vt:lpstr>
      <vt:lpstr>Presentation: </vt:lpstr>
      <vt:lpstr>Presentation (Cont.): </vt:lpstr>
      <vt:lpstr>Attention: </vt:lpstr>
      <vt:lpstr>Attention: </vt:lpstr>
      <vt:lpstr>Attention: </vt:lpstr>
      <vt:lpstr>Spectrograms</vt:lpstr>
      <vt:lpstr>Co-Construction: </vt:lpstr>
      <vt:lpstr>Co-Construction: </vt:lpstr>
      <vt:lpstr>Rule</vt:lpstr>
      <vt:lpstr> Input drill 1:  Discrimination  </vt:lpstr>
      <vt:lpstr> Input drill 1:  Discrimination  </vt:lpstr>
      <vt:lpstr> Input drill 2:  Identification </vt:lpstr>
      <vt:lpstr> Input drill 2:  Identification </vt:lpstr>
      <vt:lpstr> Output drill: </vt:lpstr>
      <vt:lpstr>Output drill</vt:lpstr>
      <vt:lpstr>Other output</vt:lpstr>
      <vt:lpstr>Extension:</vt:lpstr>
      <vt:lpstr>Extrapolation to other contexts: </vt:lpstr>
      <vt:lpstr>Presentation: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Pronunciation</dc:title>
  <dc:creator>Manuela Gonzalez-Bueno</dc:creator>
  <cp:lastModifiedBy>Manuela Gonzalez-Bueno</cp:lastModifiedBy>
  <cp:revision>24</cp:revision>
  <dcterms:created xsi:type="dcterms:W3CDTF">2013-10-01T13:35:52Z</dcterms:created>
  <dcterms:modified xsi:type="dcterms:W3CDTF">2014-03-25T16:04:06Z</dcterms:modified>
</cp:coreProperties>
</file>