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59" r:id="rId3"/>
    <p:sldId id="257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6E57B-9E42-495E-9240-7965CE93F2B1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314DD-51DF-48DE-8860-F0CFF865B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2BBAF-975E-471C-A4C0-C07B58DAB7E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B57D0-4B58-4215-B7FF-24422244A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This target segment was selected because it</a:t>
            </a:r>
            <a:r>
              <a:rPr lang="en-US" baseline="0" dirty="0" smtClean="0"/>
              <a:t> presents more challenges in terms of its teaching than those segments which can be taught using minimal pairs, such as the Spanish trill versus the tap (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ero/cerro,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oro/corro,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ero/perro,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aro/carro… etc.)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front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vowel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[i] versus </a:t>
            </a:r>
            <a:r>
              <a:rPr lang="es-E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mid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vowel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[e] (si/se, di/de, silo/celo, sida/seda…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42771-EF03-4D50-ABE9-E29B5E194F0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7F5-BA0B-4EC3-862F-36C0A8C6ABAB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DD4-1538-4FD4-8E9D-CE6135555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7F5-BA0B-4EC3-862F-36C0A8C6ABAB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DD4-1538-4FD4-8E9D-CE6135555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7F5-BA0B-4EC3-862F-36C0A8C6ABAB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DD4-1538-4FD4-8E9D-CE6135555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7F5-BA0B-4EC3-862F-36C0A8C6ABAB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DD4-1538-4FD4-8E9D-CE6135555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7F5-BA0B-4EC3-862F-36C0A8C6ABAB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DD4-1538-4FD4-8E9D-CE6135555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7F5-BA0B-4EC3-862F-36C0A8C6ABAB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DD4-1538-4FD4-8E9D-CE6135555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7F5-BA0B-4EC3-862F-36C0A8C6ABAB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DD4-1538-4FD4-8E9D-CE6135555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7F5-BA0B-4EC3-862F-36C0A8C6ABAB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DD4-1538-4FD4-8E9D-CE6135555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7F5-BA0B-4EC3-862F-36C0A8C6ABAB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DD4-1538-4FD4-8E9D-CE6135555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7F5-BA0B-4EC3-862F-36C0A8C6ABAB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DD4-1538-4FD4-8E9D-CE6135555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7F5-BA0B-4EC3-862F-36C0A8C6ABAB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DD4-1538-4FD4-8E9D-CE6135555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897F5-BA0B-4EC3-862F-36C0A8C6ABAB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8CDD4-1538-4FD4-8E9D-CE6135555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gbueno@k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audio" Target="../media/audio4.wav"/><Relationship Id="rId7" Type="http://schemas.openxmlformats.org/officeDocument/2006/relationships/audio" Target="../media/audio8.wav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audio" Target="../media/audio7.wav"/><Relationship Id="rId5" Type="http://schemas.openxmlformats.org/officeDocument/2006/relationships/audio" Target="../media/audio6.wav"/><Relationship Id="rId10" Type="http://schemas.openxmlformats.org/officeDocument/2006/relationships/image" Target="../media/image6.png"/><Relationship Id="rId4" Type="http://schemas.openxmlformats.org/officeDocument/2006/relationships/audio" Target="../media/audio5.wav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6.wav"/><Relationship Id="rId7" Type="http://schemas.openxmlformats.org/officeDocument/2006/relationships/image" Target="../media/image6.png"/><Relationship Id="rId2" Type="http://schemas.openxmlformats.org/officeDocument/2006/relationships/audio" Target="../media/audio4.wav"/><Relationship Id="rId1" Type="http://schemas.openxmlformats.org/officeDocument/2006/relationships/audio" Target="../media/audio8.wav"/><Relationship Id="rId6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Teaching Pronunciation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A case for the </a:t>
            </a:r>
          </a:p>
          <a:p>
            <a:pPr algn="ctr">
              <a:buNone/>
            </a:pPr>
            <a:r>
              <a:rPr lang="en-US" sz="5400" smtClean="0"/>
              <a:t>lenient </a:t>
            </a:r>
            <a:r>
              <a:rPr lang="en-US" sz="5400" dirty="0" smtClean="0"/>
              <a:t>allophone</a:t>
            </a:r>
            <a:r>
              <a:rPr lang="en-US" sz="5400" dirty="0" smtClean="0">
                <a:latin typeface="KULDIPA2"/>
              </a:rPr>
              <a:t> </a:t>
            </a:r>
          </a:p>
          <a:p>
            <a:pPr algn="ctr">
              <a:buNone/>
            </a:pPr>
            <a:r>
              <a:rPr lang="en-US" sz="5400" dirty="0" smtClean="0"/>
              <a:t>of the voiced stop </a:t>
            </a:r>
            <a:r>
              <a:rPr lang="en-US" sz="5400" dirty="0"/>
              <a:t>/</a:t>
            </a:r>
            <a:r>
              <a:rPr lang="en-US" sz="5400" dirty="0" smtClean="0"/>
              <a:t>b/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1800" dirty="0" smtClean="0"/>
              <a:t>Manuela </a:t>
            </a:r>
            <a:r>
              <a:rPr lang="en-US" sz="1800" dirty="0" err="1" smtClean="0"/>
              <a:t>González-Bueno</a:t>
            </a:r>
            <a:r>
              <a:rPr lang="en-US" sz="1800" dirty="0" smtClean="0"/>
              <a:t>					       </a:t>
            </a:r>
            <a:r>
              <a:rPr lang="en-US" sz="1800" b="1" dirty="0" err="1" smtClean="0">
                <a:solidFill>
                  <a:srgbClr val="FF0000"/>
                </a:solidFill>
              </a:rPr>
              <a:t>CASPSLaP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1800" dirty="0" smtClean="0"/>
              <a:t>University of Kansas				Georgetown University</a:t>
            </a:r>
          </a:p>
          <a:p>
            <a:pPr>
              <a:buNone/>
            </a:pPr>
            <a:r>
              <a:rPr lang="en-US" sz="1800" dirty="0" smtClean="0">
                <a:hlinkClick r:id="rId3"/>
              </a:rPr>
              <a:t>mgbueno@ku.edu</a:t>
            </a:r>
            <a:r>
              <a:rPr lang="en-US" sz="1800" dirty="0" smtClean="0"/>
              <a:t>					         March 14-16, 2014</a:t>
            </a:r>
          </a:p>
          <a:p>
            <a:pPr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Presentation: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i="1" u="sng" dirty="0" smtClean="0"/>
              <a:t>En la </a:t>
            </a:r>
            <a:r>
              <a:rPr lang="fr-FR" i="1" u="sng" dirty="0" err="1" smtClean="0"/>
              <a:t>aduana</a:t>
            </a:r>
            <a:r>
              <a:rPr lang="fr-FR" i="1" u="sng" dirty="0" smtClean="0"/>
              <a:t>:</a:t>
            </a:r>
          </a:p>
          <a:p>
            <a:pPr>
              <a:buNone/>
            </a:pPr>
            <a:endParaRPr lang="fr-FR" i="1" u="sng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sz="2400" dirty="0" smtClean="0"/>
              <a:t>¿Has </a:t>
            </a:r>
            <a:r>
              <a:rPr lang="fr-FR" sz="2400" dirty="0" err="1" smtClean="0"/>
              <a:t>viajado</a:t>
            </a:r>
            <a:r>
              <a:rPr lang="fr-FR" sz="2400" dirty="0" smtClean="0"/>
              <a:t> </a:t>
            </a:r>
            <a:r>
              <a:rPr lang="fr-FR" sz="2400" dirty="0" err="1" smtClean="0"/>
              <a:t>alguna</a:t>
            </a:r>
            <a:r>
              <a:rPr lang="fr-FR" sz="2400" dirty="0" smtClean="0"/>
              <a:t> </a:t>
            </a:r>
            <a:r>
              <a:rPr lang="fr-FR" sz="2400" dirty="0" err="1" smtClean="0"/>
              <a:t>vez</a:t>
            </a:r>
            <a:r>
              <a:rPr lang="fr-FR" sz="2400" dirty="0" smtClean="0"/>
              <a:t> al </a:t>
            </a:r>
            <a:r>
              <a:rPr lang="fr-FR" sz="2400" dirty="0" err="1" smtClean="0"/>
              <a:t>extranjero</a:t>
            </a:r>
            <a:r>
              <a:rPr lang="fr-FR" sz="2400" dirty="0" smtClean="0"/>
              <a:t>? </a:t>
            </a:r>
          </a:p>
          <a:p>
            <a:r>
              <a:rPr lang="fr-FR" sz="2400" dirty="0" smtClean="0"/>
              <a:t>¿</a:t>
            </a:r>
            <a:r>
              <a:rPr lang="fr-FR" sz="2400" dirty="0" err="1" smtClean="0"/>
              <a:t>Qué</a:t>
            </a:r>
            <a:r>
              <a:rPr lang="fr-FR" sz="2400" dirty="0" smtClean="0"/>
              <a:t> </a:t>
            </a:r>
            <a:r>
              <a:rPr lang="fr-FR" sz="2400" dirty="0" err="1" smtClean="0"/>
              <a:t>tipo</a:t>
            </a:r>
            <a:r>
              <a:rPr lang="fr-FR" sz="2400" dirty="0" smtClean="0"/>
              <a:t> de </a:t>
            </a:r>
            <a:r>
              <a:rPr lang="fr-FR" sz="2400" dirty="0" err="1" smtClean="0"/>
              <a:t>documentos</a:t>
            </a:r>
            <a:r>
              <a:rPr lang="fr-FR" sz="2400" dirty="0" smtClean="0"/>
              <a:t> </a:t>
            </a:r>
            <a:r>
              <a:rPr lang="fr-FR" sz="2400" dirty="0" err="1" smtClean="0"/>
              <a:t>necesitas</a:t>
            </a:r>
            <a:r>
              <a:rPr lang="fr-FR" sz="2400" dirty="0" smtClean="0"/>
              <a:t> para </a:t>
            </a:r>
            <a:r>
              <a:rPr lang="fr-FR" sz="2400" dirty="0" err="1" smtClean="0"/>
              <a:t>pasar</a:t>
            </a:r>
            <a:r>
              <a:rPr lang="fr-FR" sz="2400" dirty="0" smtClean="0"/>
              <a:t> la </a:t>
            </a:r>
            <a:r>
              <a:rPr lang="fr-FR" sz="2400" dirty="0" err="1" smtClean="0"/>
              <a:t>aduana</a:t>
            </a:r>
            <a:r>
              <a:rPr lang="fr-FR" sz="2400" dirty="0" smtClean="0"/>
              <a:t>? </a:t>
            </a:r>
          </a:p>
          <a:p>
            <a:r>
              <a:rPr lang="fr-FR" sz="2400" dirty="0" smtClean="0"/>
              <a:t>¿Has </a:t>
            </a:r>
            <a:r>
              <a:rPr lang="fr-FR" sz="2400" dirty="0" err="1" smtClean="0"/>
              <a:t>tenido</a:t>
            </a:r>
            <a:r>
              <a:rPr lang="fr-FR" sz="2400" dirty="0" smtClean="0"/>
              <a:t> </a:t>
            </a:r>
            <a:r>
              <a:rPr lang="fr-FR" sz="2400" dirty="0" err="1" smtClean="0"/>
              <a:t>algún</a:t>
            </a:r>
            <a:r>
              <a:rPr lang="fr-FR" sz="2400" dirty="0" smtClean="0"/>
              <a:t> </a:t>
            </a:r>
            <a:r>
              <a:rPr lang="fr-FR" sz="2400" dirty="0" err="1" smtClean="0"/>
              <a:t>problema</a:t>
            </a:r>
            <a:r>
              <a:rPr lang="fr-FR" sz="2400" dirty="0" smtClean="0"/>
              <a:t> en la </a:t>
            </a:r>
            <a:r>
              <a:rPr lang="fr-FR" sz="2400" dirty="0" err="1" smtClean="0"/>
              <a:t>aduana</a:t>
            </a:r>
            <a:r>
              <a:rPr lang="fr-FR" sz="2400" dirty="0" smtClean="0"/>
              <a:t> </a:t>
            </a:r>
            <a:r>
              <a:rPr lang="fr-FR" sz="2400" dirty="0" err="1" smtClean="0"/>
              <a:t>alguna</a:t>
            </a:r>
            <a:r>
              <a:rPr lang="fr-FR" sz="2400" dirty="0" smtClean="0"/>
              <a:t> </a:t>
            </a:r>
            <a:r>
              <a:rPr lang="fr-FR" sz="2400" dirty="0" err="1" smtClean="0"/>
              <a:t>vez</a:t>
            </a:r>
            <a:r>
              <a:rPr lang="fr-FR" sz="2400" dirty="0" smtClean="0"/>
              <a:t>?</a:t>
            </a:r>
          </a:p>
          <a:p>
            <a:endParaRPr lang="en-US" dirty="0"/>
          </a:p>
        </p:txBody>
      </p:sp>
      <p:pic>
        <p:nvPicPr>
          <p:cNvPr id="7" name="Content Placeholder 3" descr="custo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362200"/>
            <a:ext cx="2715890" cy="1967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Presentation (Cont.):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custom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3773304"/>
            <a:ext cx="3429000" cy="2483827"/>
          </a:xfrm>
        </p:spPr>
      </p:pic>
      <p:sp>
        <p:nvSpPr>
          <p:cNvPr id="5" name="Rectangle 4"/>
          <p:cNvSpPr/>
          <p:nvPr/>
        </p:nvSpPr>
        <p:spPr>
          <a:xfrm>
            <a:off x="914400" y="1524000"/>
            <a:ext cx="75438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 smtClean="0"/>
              <a:t>Listen to the dialogue between a traveler and a custom officer and answer the comprehension questions provided. </a:t>
            </a:r>
          </a:p>
          <a:p>
            <a:pPr>
              <a:buNone/>
            </a:pPr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Which document does the officer ask the traveler to present?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Does the traveler have the required document?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Can the traveler go through customs without that document?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Where  does the office tell the traveler to go?</a:t>
            </a:r>
          </a:p>
          <a:p>
            <a:pPr marL="342900" indent="-342900">
              <a:buFont typeface="+mj-lt"/>
              <a:buAutoNum type="arabicPeriod"/>
            </a:pPr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endParaRPr lang="en-US" b="1" dirty="0" smtClean="0"/>
          </a:p>
          <a:p>
            <a:pPr marL="342900" indent="-342900"/>
            <a:endParaRPr lang="en-US" b="1" dirty="0" smtClean="0"/>
          </a:p>
        </p:txBody>
      </p:sp>
      <p:pic>
        <p:nvPicPr>
          <p:cNvPr id="6" name="DIALOGO sin ruido.wav">
            <a:hlinkClick r:id="" action="ppaction://media"/>
          </p:cNvPr>
          <p:cNvPicPr>
            <a:picLocks noRot="1" noChangeAspect="1"/>
          </p:cNvPicPr>
          <p:nvPr>
            <a:wavAudioFile r:embed="rId1" name="DIALOGO sin ruido.wav"/>
          </p:nvPr>
        </p:nvPicPr>
        <p:blipFill>
          <a:blip r:embed="rId4" cstate="print"/>
          <a:stretch>
            <a:fillRect/>
          </a:stretch>
        </p:blipFill>
        <p:spPr>
          <a:xfrm>
            <a:off x="1371600" y="4114800"/>
            <a:ext cx="304800" cy="304800"/>
          </a:xfrm>
          <a:prstGeom prst="rect">
            <a:avLst/>
          </a:prstGeom>
        </p:spPr>
      </p:pic>
      <p:sp>
        <p:nvSpPr>
          <p:cNvPr id="7" name="TextBox 6">
            <a:hlinkClick r:id="" action="ppaction://noaction"/>
          </p:cNvPr>
          <p:cNvSpPr txBox="1"/>
          <p:nvPr/>
        </p:nvSpPr>
        <p:spPr>
          <a:xfrm>
            <a:off x="609600" y="60960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Script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2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Attention: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i="1" u="sng" dirty="0" smtClean="0"/>
          </a:p>
          <a:p>
            <a:pPr>
              <a:buNone/>
            </a:pPr>
            <a:r>
              <a:rPr lang="en-US" sz="2000" i="1" u="sng" dirty="0" smtClean="0"/>
              <a:t>Script:</a:t>
            </a:r>
          </a:p>
          <a:p>
            <a:pPr>
              <a:buNone/>
            </a:pPr>
            <a:endParaRPr lang="en-US" sz="2000" i="1" u="sng" dirty="0" smtClean="0"/>
          </a:p>
          <a:p>
            <a:r>
              <a:rPr lang="fr-FR" sz="2400" i="1" dirty="0" err="1" smtClean="0"/>
              <a:t>Policía</a:t>
            </a:r>
            <a:r>
              <a:rPr lang="fr-FR" sz="2400" i="1" dirty="0" smtClean="0"/>
              <a:t>:</a:t>
            </a:r>
            <a:r>
              <a:rPr lang="fr-FR" sz="2400" dirty="0" smtClean="0"/>
              <a:t> 	Su </a:t>
            </a:r>
            <a:r>
              <a:rPr lang="fr-FR" sz="2400" b="1" dirty="0" smtClean="0"/>
              <a:t>[</a:t>
            </a:r>
            <a:r>
              <a:rPr lang="fr-FR" sz="2400" dirty="0" smtClean="0"/>
              <a:t>   </a:t>
            </a:r>
            <a:r>
              <a:rPr lang="fr-FR" sz="2400" b="1" dirty="0" smtClean="0"/>
              <a:t>]</a:t>
            </a:r>
            <a:r>
              <a:rPr lang="fr-FR" sz="2400" dirty="0" err="1" smtClean="0"/>
              <a:t>isado</a:t>
            </a:r>
            <a:r>
              <a:rPr lang="fr-FR" sz="2400" dirty="0" smtClean="0"/>
              <a:t>, </a:t>
            </a:r>
            <a:r>
              <a:rPr lang="fr-FR" sz="2400" dirty="0" err="1" smtClean="0"/>
              <a:t>por</a:t>
            </a:r>
            <a:r>
              <a:rPr lang="fr-FR" sz="2400" dirty="0" smtClean="0"/>
              <a:t> </a:t>
            </a:r>
            <a:r>
              <a:rPr lang="fr-FR" sz="2400" dirty="0" err="1" smtClean="0"/>
              <a:t>favor</a:t>
            </a:r>
            <a:r>
              <a:rPr lang="fr-FR" sz="2400" dirty="0" smtClean="0"/>
              <a:t>.		     </a:t>
            </a:r>
            <a:endParaRPr lang="en-US" sz="2400" dirty="0" smtClean="0"/>
          </a:p>
          <a:p>
            <a:r>
              <a:rPr lang="fr-FR" sz="2400" i="1" dirty="0" err="1" smtClean="0"/>
              <a:t>Viajero</a:t>
            </a:r>
            <a:r>
              <a:rPr lang="fr-FR" sz="2400" i="1" dirty="0" smtClean="0"/>
              <a:t>:	</a:t>
            </a:r>
            <a:r>
              <a:rPr lang="fr-FR" sz="2400" dirty="0" smtClean="0"/>
              <a:t>¿</a:t>
            </a:r>
            <a:r>
              <a:rPr lang="fr-FR" sz="2400" b="1" dirty="0" smtClean="0"/>
              <a:t>[   ]</a:t>
            </a:r>
            <a:r>
              <a:rPr lang="fr-FR" sz="2400" dirty="0" err="1" smtClean="0"/>
              <a:t>isado</a:t>
            </a:r>
            <a:r>
              <a:rPr lang="fr-FR" sz="2400" dirty="0" smtClean="0"/>
              <a:t>? ¿</a:t>
            </a:r>
            <a:r>
              <a:rPr lang="fr-FR" sz="2400" dirty="0" err="1" smtClean="0"/>
              <a:t>Qué</a:t>
            </a:r>
            <a:r>
              <a:rPr lang="fr-FR" sz="2400" dirty="0" smtClean="0"/>
              <a:t>   </a:t>
            </a:r>
            <a:r>
              <a:rPr lang="fr-FR" sz="2400" b="1" dirty="0" smtClean="0"/>
              <a:t>[</a:t>
            </a:r>
            <a:r>
              <a:rPr lang="fr-FR" sz="2400" dirty="0" smtClean="0"/>
              <a:t>   </a:t>
            </a:r>
            <a:r>
              <a:rPr lang="fr-FR" sz="2400" b="1" dirty="0" smtClean="0"/>
              <a:t>]</a:t>
            </a:r>
            <a:r>
              <a:rPr lang="fr-FR" sz="2400" dirty="0" err="1" smtClean="0"/>
              <a:t>isado</a:t>
            </a:r>
            <a:r>
              <a:rPr lang="fr-FR" sz="2400" dirty="0" smtClean="0"/>
              <a:t>?</a:t>
            </a:r>
            <a:endParaRPr lang="en-US" sz="2400" dirty="0" smtClean="0"/>
          </a:p>
          <a:p>
            <a:r>
              <a:rPr lang="fr-FR" sz="2400" i="1" dirty="0" err="1" smtClean="0"/>
              <a:t>Policía</a:t>
            </a:r>
            <a:r>
              <a:rPr lang="fr-FR" sz="2400" i="1" dirty="0" smtClean="0"/>
              <a:t>:	</a:t>
            </a:r>
            <a:r>
              <a:rPr lang="fr-FR" sz="2400" dirty="0" err="1" smtClean="0"/>
              <a:t>Usted</a:t>
            </a:r>
            <a:r>
              <a:rPr lang="fr-FR" sz="2400" dirty="0" smtClean="0"/>
              <a:t> </a:t>
            </a:r>
            <a:r>
              <a:rPr lang="fr-FR" sz="2400" dirty="0" err="1" smtClean="0"/>
              <a:t>necesita</a:t>
            </a:r>
            <a:r>
              <a:rPr lang="fr-FR" sz="2400" dirty="0" smtClean="0"/>
              <a:t> un </a:t>
            </a:r>
            <a:r>
              <a:rPr lang="fr-FR" sz="2400" b="1" dirty="0" smtClean="0"/>
              <a:t>[   ]</a:t>
            </a:r>
            <a:r>
              <a:rPr lang="fr-FR" sz="2400" dirty="0" err="1" smtClean="0"/>
              <a:t>isado</a:t>
            </a:r>
            <a:r>
              <a:rPr lang="fr-FR" sz="2400" dirty="0" smtClean="0"/>
              <a:t> para </a:t>
            </a:r>
            <a:r>
              <a:rPr lang="fr-FR" sz="2400" dirty="0" err="1" smtClean="0"/>
              <a:t>entrar</a:t>
            </a:r>
            <a:r>
              <a:rPr lang="fr-FR" sz="2400" dirty="0" smtClean="0"/>
              <a:t> en el </a:t>
            </a:r>
            <a:r>
              <a:rPr lang="fr-FR" sz="2400" dirty="0" err="1" smtClean="0"/>
              <a:t>país</a:t>
            </a:r>
            <a:r>
              <a:rPr lang="fr-FR" sz="2400" dirty="0" smtClean="0"/>
              <a:t>.</a:t>
            </a:r>
            <a:endParaRPr lang="en-US" sz="2400" dirty="0" smtClean="0"/>
          </a:p>
          <a:p>
            <a:r>
              <a:rPr lang="fr-FR" sz="2400" i="1" dirty="0" err="1" smtClean="0"/>
              <a:t>Viajero</a:t>
            </a:r>
            <a:r>
              <a:rPr lang="fr-FR" sz="2400" i="1" dirty="0" smtClean="0"/>
              <a:t>:	</a:t>
            </a:r>
            <a:r>
              <a:rPr lang="fr-FR" sz="2400" dirty="0" smtClean="0"/>
              <a:t>¿Un </a:t>
            </a:r>
            <a:r>
              <a:rPr lang="fr-FR" sz="2400" b="1" dirty="0" smtClean="0"/>
              <a:t>[   ]</a:t>
            </a:r>
            <a:r>
              <a:rPr lang="fr-FR" sz="2400" dirty="0" err="1" smtClean="0"/>
              <a:t>isado</a:t>
            </a:r>
            <a:r>
              <a:rPr lang="fr-FR" sz="2400" dirty="0" smtClean="0"/>
              <a:t>? </a:t>
            </a:r>
            <a:r>
              <a:rPr lang="en-US" sz="2400" dirty="0" err="1" smtClean="0"/>
              <a:t>Pues</a:t>
            </a:r>
            <a:r>
              <a:rPr lang="en-US" sz="2400" dirty="0" smtClean="0"/>
              <a:t> </a:t>
            </a:r>
            <a:r>
              <a:rPr lang="en-US" sz="2400" dirty="0" err="1" smtClean="0"/>
              <a:t>yo</a:t>
            </a:r>
            <a:r>
              <a:rPr lang="en-US" sz="2400" dirty="0" smtClean="0"/>
              <a:t> no </a:t>
            </a:r>
            <a:r>
              <a:rPr lang="en-US" sz="2400" dirty="0" err="1" smtClean="0"/>
              <a:t>tengo</a:t>
            </a:r>
            <a:r>
              <a:rPr lang="en-US" sz="2400" b="1" dirty="0" smtClean="0">
                <a:latin typeface="KULDIPA2"/>
              </a:rPr>
              <a:t>  [   ]</a:t>
            </a:r>
            <a:r>
              <a:rPr lang="en-US" sz="2400" dirty="0" err="1" smtClean="0"/>
              <a:t>isado</a:t>
            </a:r>
            <a:r>
              <a:rPr lang="en-US" sz="2400" dirty="0" smtClean="0"/>
              <a:t>. </a:t>
            </a:r>
            <a:r>
              <a:rPr lang="fr-FR" sz="2400" dirty="0" smtClean="0"/>
              <a:t>¡</a:t>
            </a:r>
            <a:r>
              <a:rPr lang="fr-FR" sz="2400" dirty="0" err="1" smtClean="0"/>
              <a:t>Nadie</a:t>
            </a:r>
            <a:r>
              <a:rPr lang="fr-FR" sz="2400" dirty="0" smtClean="0"/>
              <a:t> 		me </a:t>
            </a:r>
            <a:r>
              <a:rPr lang="fr-FR" sz="2400" dirty="0" err="1" smtClean="0"/>
              <a:t>dijo</a:t>
            </a:r>
            <a:r>
              <a:rPr lang="fr-FR" sz="2400" dirty="0" smtClean="0"/>
              <a:t> que </a:t>
            </a:r>
            <a:r>
              <a:rPr lang="fr-FR" sz="2400" dirty="0" err="1" smtClean="0"/>
              <a:t>necesitaba</a:t>
            </a:r>
            <a:r>
              <a:rPr lang="fr-FR" sz="2400" dirty="0" smtClean="0"/>
              <a:t> un </a:t>
            </a:r>
            <a:r>
              <a:rPr lang="fr-FR" sz="2400" b="1" dirty="0" smtClean="0"/>
              <a:t>[   ]</a:t>
            </a:r>
            <a:r>
              <a:rPr lang="fr-FR" sz="2400" dirty="0" err="1" smtClean="0"/>
              <a:t>isado</a:t>
            </a:r>
            <a:r>
              <a:rPr lang="fr-FR" sz="2400" dirty="0" smtClean="0"/>
              <a:t>!</a:t>
            </a:r>
            <a:endParaRPr lang="en-US" sz="2400" dirty="0" smtClean="0"/>
          </a:p>
          <a:p>
            <a:r>
              <a:rPr lang="en-US" sz="2400" i="1" dirty="0" err="1" smtClean="0"/>
              <a:t>Policía</a:t>
            </a:r>
            <a:r>
              <a:rPr lang="en-US" sz="2400" i="1" dirty="0" smtClean="0"/>
              <a:t>:	</a:t>
            </a:r>
            <a:r>
              <a:rPr lang="en-US" sz="2400" dirty="0" smtClean="0"/>
              <a:t>Lo </a:t>
            </a:r>
            <a:r>
              <a:rPr lang="en-US" sz="2400" dirty="0" err="1" smtClean="0"/>
              <a:t>siento</a:t>
            </a:r>
            <a:r>
              <a:rPr lang="en-US" sz="2400" dirty="0" smtClean="0"/>
              <a:t>, </a:t>
            </a:r>
            <a:r>
              <a:rPr lang="en-US" sz="2400" dirty="0" err="1" smtClean="0"/>
              <a:t>pero</a:t>
            </a:r>
            <a:r>
              <a:rPr lang="en-US" sz="2400" dirty="0" smtClean="0"/>
              <a:t> sin </a:t>
            </a:r>
            <a:r>
              <a:rPr lang="en-US" sz="2400" b="1" dirty="0" smtClean="0"/>
              <a:t>[   ]</a:t>
            </a:r>
            <a:r>
              <a:rPr lang="en-US" sz="2400" dirty="0" err="1" smtClean="0"/>
              <a:t>isado</a:t>
            </a:r>
            <a:r>
              <a:rPr lang="en-US" sz="2400" dirty="0" smtClean="0"/>
              <a:t> no </a:t>
            </a:r>
            <a:r>
              <a:rPr lang="en-US" sz="2400" dirty="0" err="1" smtClean="0"/>
              <a:t>puede</a:t>
            </a:r>
            <a:r>
              <a:rPr lang="en-US" sz="2400" dirty="0" smtClean="0"/>
              <a:t> </a:t>
            </a:r>
            <a:r>
              <a:rPr lang="en-US" sz="2400" dirty="0" err="1" smtClean="0"/>
              <a:t>entrar</a:t>
            </a:r>
            <a:r>
              <a:rPr lang="en-US" sz="2400" dirty="0" smtClean="0"/>
              <a:t>.  </a:t>
            </a:r>
            <a:r>
              <a:rPr lang="en-US" sz="2400" dirty="0" err="1" smtClean="0"/>
              <a:t>Por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 favor, </a:t>
            </a:r>
            <a:r>
              <a:rPr lang="en-US" sz="2400" dirty="0" err="1" smtClean="0"/>
              <a:t>acompáñeme</a:t>
            </a:r>
            <a:r>
              <a:rPr lang="en-US" sz="2400" dirty="0" smtClean="0"/>
              <a:t> a la </a:t>
            </a:r>
            <a:r>
              <a:rPr lang="en-US" sz="2400" dirty="0" err="1" smtClean="0"/>
              <a:t>oficina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  <p:pic>
        <p:nvPicPr>
          <p:cNvPr id="4" name="Content Placeholder 3" descr="custom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029200"/>
            <a:ext cx="1600200" cy="1159119"/>
          </a:xfrm>
          <a:prstGeom prst="rect">
            <a:avLst/>
          </a:prstGeom>
        </p:spPr>
      </p:pic>
      <p:pic>
        <p:nvPicPr>
          <p:cNvPr id="9" name="DIALOGO sin ruido.wav">
            <a:hlinkClick r:id="" action="ppaction://media"/>
          </p:cNvPr>
          <p:cNvPicPr>
            <a:picLocks noRot="1" noChangeAspect="1"/>
          </p:cNvPicPr>
          <p:nvPr>
            <a:wavAudioFile r:embed="rId1" name="DIALOGO sin ruido.wav"/>
          </p:nvPr>
        </p:nvPicPr>
        <p:blipFill>
          <a:blip r:embed="rId4" cstate="print"/>
          <a:stretch>
            <a:fillRect/>
          </a:stretch>
        </p:blipFill>
        <p:spPr>
          <a:xfrm>
            <a:off x="7772400" y="129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2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Co-Construction: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Can you come up with the rule for the distribution of [b] and </a:t>
            </a:r>
            <a:r>
              <a:rPr lang="en-US" sz="2000" dirty="0" smtClean="0">
                <a:latin typeface="KULDIPA2"/>
              </a:rPr>
              <a:t>[   ]</a:t>
            </a:r>
            <a:r>
              <a:rPr lang="en-US" sz="2000" dirty="0" smtClean="0"/>
              <a:t> by looking at the phonetic context in which the phoneme represented by the “v” (that is, /b/) appears?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971800"/>
          <a:ext cx="6781800" cy="3281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600"/>
                <a:gridCol w="2260600"/>
                <a:gridCol w="2260600"/>
              </a:tblGrid>
              <a:tr h="4688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Context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[b]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KULDIPA2"/>
                        </a:rPr>
                        <a:t>[     ]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68811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Su </a:t>
                      </a:r>
                      <a:r>
                        <a:rPr lang="en-US" sz="1800" b="1" dirty="0" smtClean="0">
                          <a:latin typeface="+mn-lt"/>
                        </a:rPr>
                        <a:t>v</a:t>
                      </a:r>
                      <a:r>
                        <a:rPr lang="fr-FR" sz="1800" dirty="0" err="1" smtClean="0"/>
                        <a:t>isado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468811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¿</a:t>
                      </a:r>
                      <a:r>
                        <a:rPr lang="fr-FR" sz="1800" dirty="0" err="1" smtClean="0"/>
                        <a:t>Qué</a:t>
                      </a:r>
                      <a:r>
                        <a:rPr lang="fr-FR" sz="1800" dirty="0" smtClean="0"/>
                        <a:t> </a:t>
                      </a:r>
                      <a:r>
                        <a:rPr lang="en-US" sz="1800" b="1" dirty="0" smtClean="0"/>
                        <a:t>v</a:t>
                      </a:r>
                      <a:r>
                        <a:rPr lang="fr-FR" sz="1800" dirty="0" err="1" smtClean="0"/>
                        <a:t>isado</a:t>
                      </a:r>
                      <a:r>
                        <a:rPr lang="fr-FR" sz="1800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8811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¿</a:t>
                      </a:r>
                      <a:r>
                        <a:rPr lang="fr-FR" sz="1800" b="1" dirty="0" err="1" smtClean="0"/>
                        <a:t>v</a:t>
                      </a:r>
                      <a:r>
                        <a:rPr lang="fr-FR" sz="1800" dirty="0" err="1" smtClean="0"/>
                        <a:t>isado</a:t>
                      </a:r>
                      <a:r>
                        <a:rPr lang="fr-FR" sz="1800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468811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un </a:t>
                      </a:r>
                      <a:r>
                        <a:rPr lang="fr-FR" sz="1800" b="1" dirty="0" err="1" smtClean="0"/>
                        <a:t>v</a:t>
                      </a:r>
                      <a:r>
                        <a:rPr lang="fr-FR" sz="1800" dirty="0" err="1" smtClean="0"/>
                        <a:t>isado</a:t>
                      </a:r>
                      <a:r>
                        <a:rPr lang="en-US"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46881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tengo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b="1" dirty="0" err="1" smtClean="0"/>
                        <a:t>v</a:t>
                      </a:r>
                      <a:r>
                        <a:rPr lang="en-US" sz="1800" dirty="0" err="1" smtClean="0"/>
                        <a:t>isado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881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sin </a:t>
                      </a:r>
                      <a:r>
                        <a:rPr lang="en-US" sz="1800" b="1" dirty="0" err="1" smtClean="0"/>
                        <a:t>v</a:t>
                      </a:r>
                      <a:r>
                        <a:rPr lang="en-US" sz="1800" dirty="0" err="1" smtClean="0"/>
                        <a:t>isado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 cstate="print"/>
          <a:srcRect l="32977" t="28645" r="64331" b="61102"/>
          <a:stretch>
            <a:fillRect/>
          </a:stretch>
        </p:blipFill>
        <p:spPr bwMode="auto">
          <a:xfrm>
            <a:off x="6934200" y="3048000"/>
            <a:ext cx="152400" cy="29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2" cstate="print"/>
          <a:srcRect l="32977" t="28645" r="64331" b="61102"/>
          <a:stretch>
            <a:fillRect/>
          </a:stretch>
        </p:blipFill>
        <p:spPr bwMode="auto">
          <a:xfrm>
            <a:off x="6934200" y="1676400"/>
            <a:ext cx="133599" cy="3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00FF"/>
                </a:solidFill>
              </a:rPr>
              <a:t>Input drill 1: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Discrimination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Listen to the following phrases and determine whether the phoneme /b/ in the word “</a:t>
            </a:r>
            <a:r>
              <a:rPr lang="en-US" sz="2400" dirty="0" err="1" smtClean="0"/>
              <a:t>visado</a:t>
            </a:r>
            <a:r>
              <a:rPr lang="en-US" sz="2400" dirty="0" smtClean="0"/>
              <a:t>” is pronounced in the same or in a different way 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3048000"/>
          <a:ext cx="8077200" cy="3035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Script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Different</a:t>
                      </a:r>
                      <a:endParaRPr lang="en-US" dirty="0"/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i="1" dirty="0" smtClean="0">
                          <a:latin typeface="Arial"/>
                          <a:ea typeface="Calibri"/>
                          <a:cs typeface="Times New Roman"/>
                        </a:rPr>
                        <a:t>                                  </a:t>
                      </a:r>
                      <a:r>
                        <a:rPr lang="en-US" sz="1400" i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 ..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latin typeface="Arial"/>
                          <a:ea typeface="Calibri"/>
                          <a:cs typeface="Times New Roman"/>
                        </a:rPr>
                        <a:t>2. </a:t>
                      </a:r>
                      <a:endParaRPr lang="en-US" sz="1400" i="1" baseline="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latin typeface="Arial"/>
                          <a:ea typeface="Calibri"/>
                          <a:cs typeface="Times New Roman"/>
                        </a:rPr>
                        <a:t>3.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latin typeface="Arial"/>
                          <a:ea typeface="Calibri"/>
                          <a:cs typeface="Times New Roman"/>
                        </a:rPr>
                        <a:t>4.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mi visado.wav">
            <a:hlinkClick r:id="" action="ppaction://media"/>
          </p:cNvPr>
          <p:cNvPicPr>
            <a:picLocks noRot="1" noChangeAspect="1"/>
          </p:cNvPicPr>
          <p:nvPr>
            <a:wavAudioFile r:embed="rId1" name="mi visado.wav"/>
          </p:nvPr>
        </p:nvPicPr>
        <p:blipFill>
          <a:blip r:embed="rId9" cstate="print"/>
          <a:stretch>
            <a:fillRect/>
          </a:stretch>
        </p:blipFill>
        <p:spPr>
          <a:xfrm>
            <a:off x="1143000" y="3657600"/>
            <a:ext cx="304800" cy="304800"/>
          </a:xfrm>
          <a:prstGeom prst="rect">
            <a:avLst/>
          </a:prstGeom>
        </p:spPr>
      </p:pic>
      <p:pic>
        <p:nvPicPr>
          <p:cNvPr id="6" name="su visado.wav">
            <a:hlinkClick r:id="" action="ppaction://media"/>
          </p:cNvPr>
          <p:cNvPicPr>
            <a:picLocks noRot="1" noChangeAspect="1"/>
          </p:cNvPicPr>
          <p:nvPr>
            <a:wavAudioFile r:embed="rId2" name="su visado.wav"/>
          </p:nvPr>
        </p:nvPicPr>
        <p:blipFill>
          <a:blip r:embed="rId10" cstate="print"/>
          <a:stretch>
            <a:fillRect/>
          </a:stretch>
        </p:blipFill>
        <p:spPr>
          <a:xfrm>
            <a:off x="2133600" y="3657600"/>
            <a:ext cx="304800" cy="304800"/>
          </a:xfrm>
          <a:prstGeom prst="rect">
            <a:avLst/>
          </a:prstGeom>
        </p:spPr>
      </p:pic>
      <p:pic>
        <p:nvPicPr>
          <p:cNvPr id="7" name="el visado.wav">
            <a:hlinkClick r:id="" action="ppaction://media"/>
          </p:cNvPr>
          <p:cNvPicPr>
            <a:picLocks noRot="1" noChangeAspect="1"/>
          </p:cNvPicPr>
          <p:nvPr>
            <a:wavAudioFile r:embed="rId3" name="el visado.wav"/>
          </p:nvPr>
        </p:nvPicPr>
        <p:blipFill>
          <a:blip r:embed="rId10" cstate="print"/>
          <a:stretch>
            <a:fillRect/>
          </a:stretch>
        </p:blipFill>
        <p:spPr>
          <a:xfrm>
            <a:off x="1143000" y="4419600"/>
            <a:ext cx="304800" cy="304800"/>
          </a:xfrm>
          <a:prstGeom prst="rect">
            <a:avLst/>
          </a:prstGeom>
        </p:spPr>
      </p:pic>
      <p:pic>
        <p:nvPicPr>
          <p:cNvPr id="8" name="un visado.wav">
            <a:hlinkClick r:id="" action="ppaction://media"/>
          </p:cNvPr>
          <p:cNvPicPr>
            <a:picLocks noRot="1" noChangeAspect="1"/>
          </p:cNvPicPr>
          <p:nvPr>
            <a:wavAudioFile r:embed="rId4" name="un visado.wav"/>
          </p:nvPr>
        </p:nvPicPr>
        <p:blipFill>
          <a:blip r:embed="rId10" cstate="print"/>
          <a:stretch>
            <a:fillRect/>
          </a:stretch>
        </p:blipFill>
        <p:spPr>
          <a:xfrm>
            <a:off x="2133600" y="4419600"/>
            <a:ext cx="304800" cy="304800"/>
          </a:xfrm>
          <a:prstGeom prst="rect">
            <a:avLst/>
          </a:prstGeom>
        </p:spPr>
      </p:pic>
      <p:pic>
        <p:nvPicPr>
          <p:cNvPr id="9" name="sin visado.wav">
            <a:hlinkClick r:id="" action="ppaction://media"/>
          </p:cNvPr>
          <p:cNvPicPr>
            <a:picLocks noRot="1" noChangeAspect="1"/>
          </p:cNvPicPr>
          <p:nvPr>
            <a:wavAudioFile r:embed="rId5" name="sin visado.wav"/>
          </p:nvPr>
        </p:nvPicPr>
        <p:blipFill>
          <a:blip r:embed="rId10" cstate="print"/>
          <a:stretch>
            <a:fillRect/>
          </a:stretch>
        </p:blipFill>
        <p:spPr>
          <a:xfrm>
            <a:off x="1143000" y="5029200"/>
            <a:ext cx="304800" cy="304800"/>
          </a:xfrm>
          <a:prstGeom prst="rect">
            <a:avLst/>
          </a:prstGeom>
        </p:spPr>
      </p:pic>
      <p:pic>
        <p:nvPicPr>
          <p:cNvPr id="10" name="con visado.wav">
            <a:hlinkClick r:id="" action="ppaction://media"/>
          </p:cNvPr>
          <p:cNvPicPr>
            <a:picLocks noRot="1" noChangeAspect="1"/>
          </p:cNvPicPr>
          <p:nvPr>
            <a:wavAudioFile r:embed="rId6" name="con visado.wav"/>
          </p:nvPr>
        </p:nvPicPr>
        <p:blipFill>
          <a:blip r:embed="rId10" cstate="print"/>
          <a:stretch>
            <a:fillRect/>
          </a:stretch>
        </p:blipFill>
        <p:spPr>
          <a:xfrm>
            <a:off x="2133600" y="5029200"/>
            <a:ext cx="304800" cy="304800"/>
          </a:xfrm>
          <a:prstGeom prst="rect">
            <a:avLst/>
          </a:prstGeom>
        </p:spPr>
      </p:pic>
      <p:pic>
        <p:nvPicPr>
          <p:cNvPr id="11" name="su visado.wav">
            <a:hlinkClick r:id="" action="ppaction://media"/>
          </p:cNvPr>
          <p:cNvPicPr>
            <a:picLocks noRot="1" noChangeAspect="1"/>
          </p:cNvPicPr>
          <p:nvPr>
            <a:wavAudioFile r:embed="rId2" name="su visado.wav"/>
          </p:nvPr>
        </p:nvPicPr>
        <p:blipFill>
          <a:blip r:embed="rId10" cstate="print"/>
          <a:stretch>
            <a:fillRect/>
          </a:stretch>
        </p:blipFill>
        <p:spPr>
          <a:xfrm>
            <a:off x="1143000" y="5638800"/>
            <a:ext cx="304800" cy="304800"/>
          </a:xfrm>
          <a:prstGeom prst="rect">
            <a:avLst/>
          </a:prstGeom>
        </p:spPr>
      </p:pic>
      <p:pic>
        <p:nvPicPr>
          <p:cNvPr id="12" name="visado.wav">
            <a:hlinkClick r:id="" action="ppaction://media"/>
          </p:cNvPr>
          <p:cNvPicPr>
            <a:picLocks noRot="1" noChangeAspect="1"/>
          </p:cNvPicPr>
          <p:nvPr>
            <a:wavAudioFile r:embed="rId7" name="visado.wav"/>
          </p:nvPr>
        </p:nvPicPr>
        <p:blipFill>
          <a:blip r:embed="rId10" cstate="print"/>
          <a:stretch>
            <a:fillRect/>
          </a:stretch>
        </p:blipFill>
        <p:spPr>
          <a:xfrm>
            <a:off x="2133600" y="5638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7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98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24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33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1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47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43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00FF"/>
                </a:solidFill>
              </a:rPr>
              <a:t>Input drill 2: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Identification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Listen to the following phrases and determine whether the phoneme /b/ is pronounced as [b] or as [</a:t>
            </a:r>
            <a:r>
              <a:rPr lang="en-US" sz="2400" dirty="0" smtClean="0">
                <a:latin typeface="KULDIPA2"/>
              </a:rPr>
              <a:t>   </a:t>
            </a:r>
            <a:r>
              <a:rPr lang="en-US" sz="2400" dirty="0" smtClean="0"/>
              <a:t>]: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3124200"/>
          <a:ext cx="80772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Script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[b]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[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  <a:latin typeface="KULDIPA2"/>
                        </a:rPr>
                        <a:t>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latin typeface="KULDIPA2"/>
                        </a:rPr>
                        <a:t>  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]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latin typeface="+mn-lt"/>
                          <a:ea typeface="Calibri"/>
                          <a:cs typeface="Times New Roman"/>
                        </a:rPr>
                        <a:t>1. 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latin typeface="+mn-lt"/>
                          <a:ea typeface="Calibri"/>
                          <a:cs typeface="Times New Roman"/>
                        </a:rPr>
                        <a:t>2. 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latin typeface="+mn-lt"/>
                          <a:ea typeface="Calibri"/>
                          <a:cs typeface="Times New Roman"/>
                        </a:rPr>
                        <a:t>3. 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latin typeface="+mn-lt"/>
                          <a:ea typeface="Calibri"/>
                          <a:cs typeface="Times New Roman"/>
                        </a:rPr>
                        <a:t>4. 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latin typeface="+mn-lt"/>
                          <a:ea typeface="Calibri"/>
                          <a:cs typeface="Arial" pitchFamily="34" charset="0"/>
                        </a:rPr>
                        <a:t>5. </a:t>
                      </a:r>
                      <a:endParaRPr lang="en-US" sz="1400" i="1" dirty="0"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visado.wav">
            <a:hlinkClick r:id="" action="ppaction://media"/>
          </p:cNvPr>
          <p:cNvPicPr>
            <a:picLocks noRot="1" noChangeAspect="1"/>
          </p:cNvPicPr>
          <p:nvPr>
            <a:wavAudioFile r:embed="rId1" name="visado.wav"/>
          </p:nvPr>
        </p:nvPicPr>
        <p:blipFill>
          <a:blip r:embed="rId7" cstate="print"/>
          <a:stretch>
            <a:fillRect/>
          </a:stretch>
        </p:blipFill>
        <p:spPr>
          <a:xfrm>
            <a:off x="1981200" y="3733800"/>
            <a:ext cx="304800" cy="304800"/>
          </a:xfrm>
          <a:prstGeom prst="rect">
            <a:avLst/>
          </a:prstGeom>
        </p:spPr>
      </p:pic>
      <p:pic>
        <p:nvPicPr>
          <p:cNvPr id="6" name="el visado.wav">
            <a:hlinkClick r:id="" action="ppaction://media"/>
          </p:cNvPr>
          <p:cNvPicPr>
            <a:picLocks noRot="1" noChangeAspect="1"/>
          </p:cNvPicPr>
          <p:nvPr>
            <a:wavAudioFile r:embed="rId2" name="el visado.wav"/>
          </p:nvPr>
        </p:nvPicPr>
        <p:blipFill>
          <a:blip r:embed="rId7" cstate="print"/>
          <a:stretch>
            <a:fillRect/>
          </a:stretch>
        </p:blipFill>
        <p:spPr>
          <a:xfrm>
            <a:off x="1981200" y="4267200"/>
            <a:ext cx="304800" cy="304800"/>
          </a:xfrm>
          <a:prstGeom prst="rect">
            <a:avLst/>
          </a:prstGeom>
        </p:spPr>
      </p:pic>
      <p:pic>
        <p:nvPicPr>
          <p:cNvPr id="7" name="sin visado.wav">
            <a:hlinkClick r:id="" action="ppaction://media"/>
          </p:cNvPr>
          <p:cNvPicPr>
            <a:picLocks noRot="1" noChangeAspect="1"/>
          </p:cNvPicPr>
          <p:nvPr>
            <a:wavAudioFile r:embed="rId3" name="sin visado.wav"/>
          </p:nvPr>
        </p:nvPicPr>
        <p:blipFill>
          <a:blip r:embed="rId7" cstate="print"/>
          <a:stretch>
            <a:fillRect/>
          </a:stretch>
        </p:blipFill>
        <p:spPr>
          <a:xfrm>
            <a:off x="1981200" y="4800600"/>
            <a:ext cx="304800" cy="304800"/>
          </a:xfrm>
          <a:prstGeom prst="rect">
            <a:avLst/>
          </a:prstGeom>
        </p:spPr>
      </p:pic>
      <p:pic>
        <p:nvPicPr>
          <p:cNvPr id="8" name="mi visado.wav">
            <a:hlinkClick r:id="" action="ppaction://media"/>
          </p:cNvPr>
          <p:cNvPicPr>
            <a:picLocks noRot="1" noChangeAspect="1"/>
          </p:cNvPicPr>
          <p:nvPr>
            <a:wavAudioFile r:embed="rId4" name="mi visado.wav"/>
          </p:nvPr>
        </p:nvPicPr>
        <p:blipFill>
          <a:blip r:embed="rId7" cstate="print"/>
          <a:stretch>
            <a:fillRect/>
          </a:stretch>
        </p:blipFill>
        <p:spPr>
          <a:xfrm>
            <a:off x="1981200" y="5334000"/>
            <a:ext cx="304800" cy="304800"/>
          </a:xfrm>
          <a:prstGeom prst="rect">
            <a:avLst/>
          </a:prstGeom>
        </p:spPr>
      </p:pic>
      <p:pic>
        <p:nvPicPr>
          <p:cNvPr id="9" name="un visado.wav">
            <a:hlinkClick r:id="" action="ppaction://media"/>
          </p:cNvPr>
          <p:cNvPicPr>
            <a:picLocks noRot="1" noChangeAspect="1"/>
          </p:cNvPicPr>
          <p:nvPr>
            <a:wavAudioFile r:embed="rId5" name="un visado.wav"/>
          </p:nvPr>
        </p:nvPicPr>
        <p:blipFill>
          <a:blip r:embed="rId8" cstate="print"/>
          <a:stretch>
            <a:fillRect/>
          </a:stretch>
        </p:blipFill>
        <p:spPr>
          <a:xfrm>
            <a:off x="1981200" y="5867400"/>
            <a:ext cx="304800" cy="304800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9" cstate="print"/>
          <a:srcRect l="32977" t="28645" r="64331" b="61102"/>
          <a:stretch>
            <a:fillRect/>
          </a:stretch>
        </p:blipFill>
        <p:spPr bwMode="auto">
          <a:xfrm>
            <a:off x="6019800" y="2057400"/>
            <a:ext cx="152400" cy="29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9" cstate="print"/>
          <a:srcRect l="32977" t="28645" r="64331" b="61102"/>
          <a:stretch>
            <a:fillRect/>
          </a:stretch>
        </p:blipFill>
        <p:spPr bwMode="auto">
          <a:xfrm>
            <a:off x="7239000" y="3200400"/>
            <a:ext cx="152400" cy="29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8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33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66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24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344</Words>
  <Application>Microsoft Office PowerPoint</Application>
  <PresentationFormat>On-screen Show (4:3)</PresentationFormat>
  <Paragraphs>70</Paragraphs>
  <Slides>7</Slides>
  <Notes>1</Notes>
  <HiddenSlides>0</HiddenSlides>
  <MMClips>15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Teaching Pronunciation</vt:lpstr>
      <vt:lpstr>Presentation: </vt:lpstr>
      <vt:lpstr>Presentation (Cont.): </vt:lpstr>
      <vt:lpstr>Attention: </vt:lpstr>
      <vt:lpstr>Co-Construction: </vt:lpstr>
      <vt:lpstr> Input drill 1:  Discrimination  </vt:lpstr>
      <vt:lpstr> Input drill 2:  Identification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Presentation:</dc:title>
  <dc:creator>Manuela Gonzalez-Bueno</dc:creator>
  <cp:lastModifiedBy>Manuela Gonzalez-Bueno</cp:lastModifiedBy>
  <cp:revision>4</cp:revision>
  <dcterms:created xsi:type="dcterms:W3CDTF">2014-03-11T16:59:44Z</dcterms:created>
  <dcterms:modified xsi:type="dcterms:W3CDTF">2014-03-11T17:25:41Z</dcterms:modified>
</cp:coreProperties>
</file>