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6" r:id="rId2"/>
    <p:sldId id="372" r:id="rId3"/>
    <p:sldId id="376" r:id="rId4"/>
    <p:sldId id="391" r:id="rId5"/>
    <p:sldId id="383" r:id="rId6"/>
    <p:sldId id="384" r:id="rId7"/>
    <p:sldId id="353" r:id="rId8"/>
    <p:sldId id="388" r:id="rId9"/>
    <p:sldId id="387" r:id="rId10"/>
    <p:sldId id="334" r:id="rId11"/>
    <p:sldId id="380" r:id="rId12"/>
    <p:sldId id="385" r:id="rId13"/>
    <p:sldId id="386" r:id="rId14"/>
    <p:sldId id="390" r:id="rId15"/>
    <p:sldId id="389" r:id="rId16"/>
    <p:sldId id="371" r:id="rId17"/>
  </p:sldIdLst>
  <p:sldSz cx="9144000" cy="6858000" type="screen4x3"/>
  <p:notesSz cx="6794500" cy="99187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C3C363"/>
    <a:srgbClr val="FFFF99"/>
    <a:srgbClr val="918B41"/>
    <a:srgbClr val="A49E4A"/>
    <a:srgbClr val="C1C165"/>
    <a:srgbClr val="B5C66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34" autoAdjust="0"/>
    <p:restoredTop sz="94660"/>
  </p:normalViewPr>
  <p:slideViewPr>
    <p:cSldViewPr>
      <p:cViewPr varScale="1">
        <p:scale>
          <a:sx n="88" d="100"/>
          <a:sy n="88" d="100"/>
        </p:scale>
        <p:origin x="-180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935"/>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48645" y="0"/>
            <a:ext cx="2944283" cy="495935"/>
          </a:xfrm>
          <a:prstGeom prst="rect">
            <a:avLst/>
          </a:prstGeom>
        </p:spPr>
        <p:txBody>
          <a:bodyPr vert="horz" lIns="91440" tIns="45720" rIns="91440" bIns="45720" rtlCol="0"/>
          <a:lstStyle>
            <a:lvl1pPr algn="r">
              <a:defRPr sz="1200"/>
            </a:lvl1pPr>
          </a:lstStyle>
          <a:p>
            <a:fld id="{54B56468-D764-478A-91AB-3A40CFE9D911}" type="datetimeFigureOut">
              <a:rPr lang="nl-NL" smtClean="0"/>
              <a:t>15-3-2014</a:t>
            </a:fld>
            <a:endParaRPr lang="nl-NL"/>
          </a:p>
        </p:txBody>
      </p:sp>
      <p:sp>
        <p:nvSpPr>
          <p:cNvPr id="4" name="Slide Image Placeholder 3"/>
          <p:cNvSpPr>
            <a:spLocks noGrp="1" noRot="1" noChangeAspect="1"/>
          </p:cNvSpPr>
          <p:nvPr>
            <p:ph type="sldImg" idx="2"/>
          </p:nvPr>
        </p:nvSpPr>
        <p:spPr>
          <a:xfrm>
            <a:off x="917575" y="744538"/>
            <a:ext cx="4959350" cy="3719512"/>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79450" y="4711383"/>
            <a:ext cx="5435600" cy="446341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9421044"/>
            <a:ext cx="2944283" cy="495935"/>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48645" y="9421044"/>
            <a:ext cx="2944283" cy="495935"/>
          </a:xfrm>
          <a:prstGeom prst="rect">
            <a:avLst/>
          </a:prstGeom>
        </p:spPr>
        <p:txBody>
          <a:bodyPr vert="horz" lIns="91440" tIns="45720" rIns="91440" bIns="45720" rtlCol="0" anchor="b"/>
          <a:lstStyle>
            <a:lvl1pPr algn="r">
              <a:defRPr sz="1200"/>
            </a:lvl1pPr>
          </a:lstStyle>
          <a:p>
            <a:fld id="{B21696F1-C9E2-41F3-927A-04C8FD63515C}" type="slidenum">
              <a:rPr lang="nl-NL" smtClean="0"/>
              <a:t>‹nr.›</a:t>
            </a:fld>
            <a:endParaRPr lang="nl-NL"/>
          </a:p>
        </p:txBody>
      </p:sp>
    </p:spTree>
    <p:extLst>
      <p:ext uri="{BB962C8B-B14F-4D97-AF65-F5344CB8AC3E}">
        <p14:creationId xmlns:p14="http://schemas.microsoft.com/office/powerpoint/2010/main" val="2849115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smtClean="0"/>
              <a:t>the learner is</a:t>
            </a:r>
            <a:r>
              <a:rPr lang="en-US" baseline="0" dirty="0" smtClean="0"/>
              <a:t> </a:t>
            </a:r>
            <a:r>
              <a:rPr lang="en-US" dirty="0" smtClean="0"/>
              <a:t>being faced with a language whose phonemic categories constitute</a:t>
            </a:r>
            <a:r>
              <a:rPr lang="en-US" baseline="0" dirty="0" smtClean="0"/>
              <a:t> </a:t>
            </a:r>
            <a:r>
              <a:rPr lang="en-US" dirty="0" smtClean="0"/>
              <a:t>a subset of the L1 ones. In the initial state of the learning </a:t>
            </a:r>
            <a:r>
              <a:rPr lang="en-US" dirty="0" err="1" smtClean="0"/>
              <a:t>process,the</a:t>
            </a:r>
            <a:r>
              <a:rPr lang="en-US" dirty="0" smtClean="0"/>
              <a:t> learner will perceive more categories than the L2 listener</a:t>
            </a:r>
            <a:endParaRPr lang="en-US" dirty="0"/>
          </a:p>
        </p:txBody>
      </p:sp>
      <p:sp>
        <p:nvSpPr>
          <p:cNvPr id="4" name="Tijdelijke aanduiding voor dianummer 3"/>
          <p:cNvSpPr>
            <a:spLocks noGrp="1"/>
          </p:cNvSpPr>
          <p:nvPr>
            <p:ph type="sldNum" sz="quarter" idx="10"/>
          </p:nvPr>
        </p:nvSpPr>
        <p:spPr/>
        <p:txBody>
          <a:bodyPr/>
          <a:lstStyle/>
          <a:p>
            <a:fld id="{B21696F1-C9E2-41F3-927A-04C8FD63515C}" type="slidenum">
              <a:rPr lang="nl-NL" smtClean="0"/>
              <a:t>7</a:t>
            </a:fld>
            <a:endParaRPr lang="nl-NL"/>
          </a:p>
        </p:txBody>
      </p:sp>
    </p:spTree>
    <p:extLst>
      <p:ext uri="{BB962C8B-B14F-4D97-AF65-F5344CB8AC3E}">
        <p14:creationId xmlns:p14="http://schemas.microsoft.com/office/powerpoint/2010/main" val="3571869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main purpose of the vowel similarity metric is to determine if a given student’s vowel token falls within a vowel space derived from a target set of vowels produced by native speakers.</a:t>
            </a:r>
          </a:p>
          <a:p>
            <a:r>
              <a:rPr lang="en-US" dirty="0" smtClean="0"/>
              <a:t>Unfortunately, formant values measured for the same</a:t>
            </a:r>
            <a:r>
              <a:rPr lang="en-US" baseline="0" dirty="0" smtClean="0"/>
              <a:t> </a:t>
            </a:r>
            <a:r>
              <a:rPr lang="en-US" dirty="0" smtClean="0"/>
              <a:t>vowel differ when different individuals with distinct vocal tract</a:t>
            </a:r>
            <a:r>
              <a:rPr lang="en-US" baseline="0" dirty="0" smtClean="0"/>
              <a:t> </a:t>
            </a:r>
            <a:r>
              <a:rPr lang="en-US" dirty="0" smtClean="0"/>
              <a:t>shapes and cavity sizes produce the tokens. Thus, in the present</a:t>
            </a:r>
          </a:p>
          <a:p>
            <a:r>
              <a:rPr lang="en-US" dirty="0" smtClean="0"/>
              <a:t>study, we have opted for a straightforward vowel </a:t>
            </a:r>
            <a:r>
              <a:rPr lang="en-US" dirty="0" err="1" smtClean="0"/>
              <a:t>normalisation</a:t>
            </a:r>
            <a:r>
              <a:rPr lang="en-US" dirty="0" smtClean="0"/>
              <a:t>, also</a:t>
            </a:r>
            <a:r>
              <a:rPr lang="en-US" baseline="0" dirty="0" smtClean="0"/>
              <a:t> </a:t>
            </a:r>
            <a:r>
              <a:rPr lang="en-US" dirty="0" smtClean="0"/>
              <a:t>called calibration procedure, first used by </a:t>
            </a:r>
            <a:r>
              <a:rPr lang="en-US" dirty="0" err="1" smtClean="0"/>
              <a:t>Lobanov</a:t>
            </a:r>
            <a:r>
              <a:rPr lang="en-US" dirty="0" smtClean="0"/>
              <a:t> (1971),</a:t>
            </a:r>
            <a:r>
              <a:rPr lang="en-US" baseline="0" dirty="0" smtClean="0"/>
              <a:t> </a:t>
            </a:r>
            <a:r>
              <a:rPr lang="en-US" dirty="0" smtClean="0"/>
              <a:t>which is simply a z-</a:t>
            </a:r>
            <a:r>
              <a:rPr lang="en-US" dirty="0" err="1" smtClean="0"/>
              <a:t>normalisation</a:t>
            </a:r>
            <a:r>
              <a:rPr lang="en-US" dirty="0" smtClean="0"/>
              <a:t> of the F1 and F2 frequencies</a:t>
            </a:r>
          </a:p>
          <a:p>
            <a:r>
              <a:rPr lang="en-US" dirty="0" smtClean="0"/>
              <a:t>over the vowel set produced by each individual speaker. In the </a:t>
            </a:r>
            <a:r>
              <a:rPr lang="en-US" dirty="0" err="1" smtClean="0"/>
              <a:t>znormalisation</a:t>
            </a:r>
            <a:r>
              <a:rPr lang="en-US" dirty="0" smtClean="0"/>
              <a:t>,</a:t>
            </a:r>
            <a:r>
              <a:rPr lang="en-US" baseline="0" dirty="0" smtClean="0"/>
              <a:t> </a:t>
            </a:r>
            <a:r>
              <a:rPr lang="en-US" dirty="0" smtClean="0"/>
              <a:t>the F1 and F2 are transformed to z-scores by subtracting</a:t>
            </a:r>
            <a:r>
              <a:rPr lang="en-US" baseline="0" dirty="0" smtClean="0"/>
              <a:t> </a:t>
            </a:r>
            <a:r>
              <a:rPr lang="en-US" dirty="0" smtClean="0"/>
              <a:t>the individual speaker’s mean F1 and F2 values from the</a:t>
            </a:r>
          </a:p>
          <a:p>
            <a:r>
              <a:rPr lang="en-US" dirty="0" smtClean="0"/>
              <a:t>raw formant values and dividing the difference by the speaker’s</a:t>
            </a:r>
            <a:r>
              <a:rPr lang="en-US" baseline="0" dirty="0" smtClean="0"/>
              <a:t> </a:t>
            </a:r>
            <a:r>
              <a:rPr lang="en-US" dirty="0" smtClean="0"/>
              <a:t>standard deviation. We applied Hertz values to the calibration procedure.</a:t>
            </a:r>
            <a:endParaRPr lang="es-ES_tradnl" dirty="0"/>
          </a:p>
        </p:txBody>
      </p:sp>
      <p:sp>
        <p:nvSpPr>
          <p:cNvPr id="4" name="Tijdelijke aanduiding voor datum 3"/>
          <p:cNvSpPr>
            <a:spLocks noGrp="1"/>
          </p:cNvSpPr>
          <p:nvPr>
            <p:ph type="dt" idx="10"/>
          </p:nvPr>
        </p:nvSpPr>
        <p:spPr/>
        <p:txBody>
          <a:bodyPr/>
          <a:lstStyle/>
          <a:p>
            <a:r>
              <a:rPr lang="es-ES_tradnl" smtClean="0">
                <a:solidFill>
                  <a:prstClr val="black"/>
                </a:solidFill>
              </a:rPr>
              <a:t>octubre 2011</a:t>
            </a:r>
            <a:endParaRPr lang="es-ES_tradnl">
              <a:solidFill>
                <a:prstClr val="black"/>
              </a:solidFill>
            </a:endParaRPr>
          </a:p>
        </p:txBody>
      </p:sp>
      <p:sp>
        <p:nvSpPr>
          <p:cNvPr id="5" name="Tijdelijke aanduiding voor voettekst 4"/>
          <p:cNvSpPr>
            <a:spLocks noGrp="1"/>
          </p:cNvSpPr>
          <p:nvPr>
            <p:ph type="ftr" sz="quarter" idx="11"/>
          </p:nvPr>
        </p:nvSpPr>
        <p:spPr/>
        <p:txBody>
          <a:bodyPr/>
          <a:lstStyle/>
          <a:p>
            <a:r>
              <a:rPr lang="es-ES_tradnl" smtClean="0">
                <a:solidFill>
                  <a:prstClr val="black"/>
                </a:solidFill>
              </a:rPr>
              <a:t>Universiteit van Amsterdam</a:t>
            </a:r>
            <a:endParaRPr lang="es-ES_tradnl">
              <a:solidFill>
                <a:prstClr val="black"/>
              </a:solidFill>
            </a:endParaRPr>
          </a:p>
        </p:txBody>
      </p:sp>
      <p:sp>
        <p:nvSpPr>
          <p:cNvPr id="6" name="Tijdelijke aanduiding voor dianummer 5"/>
          <p:cNvSpPr>
            <a:spLocks noGrp="1"/>
          </p:cNvSpPr>
          <p:nvPr>
            <p:ph type="sldNum" sz="quarter" idx="12"/>
          </p:nvPr>
        </p:nvSpPr>
        <p:spPr/>
        <p:txBody>
          <a:bodyPr/>
          <a:lstStyle/>
          <a:p>
            <a:fld id="{9B25667B-AE2D-4AC9-9B83-33726B7A2E59}" type="slidenum">
              <a:rPr lang="es-ES_tradnl" smtClean="0">
                <a:solidFill>
                  <a:prstClr val="black"/>
                </a:solidFill>
              </a:rPr>
              <a:pPr/>
              <a:t>10</a:t>
            </a:fld>
            <a:endParaRPr lang="es-ES_tradnl">
              <a:solidFill>
                <a:prstClr val="black"/>
              </a:solidFill>
            </a:endParaRPr>
          </a:p>
        </p:txBody>
      </p:sp>
    </p:spTree>
    <p:extLst>
      <p:ext uri="{BB962C8B-B14F-4D97-AF65-F5344CB8AC3E}">
        <p14:creationId xmlns:p14="http://schemas.microsoft.com/office/powerpoint/2010/main" val="2035634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s-ES_tradnl" dirty="0"/>
          </a:p>
        </p:txBody>
      </p:sp>
      <p:sp>
        <p:nvSpPr>
          <p:cNvPr id="4" name="Tijdelijke aanduiding voor datum 3"/>
          <p:cNvSpPr>
            <a:spLocks noGrp="1"/>
          </p:cNvSpPr>
          <p:nvPr>
            <p:ph type="dt" idx="10"/>
          </p:nvPr>
        </p:nvSpPr>
        <p:spPr/>
        <p:txBody>
          <a:bodyPr/>
          <a:lstStyle/>
          <a:p>
            <a:r>
              <a:rPr lang="es-ES_tradnl" smtClean="0">
                <a:solidFill>
                  <a:prstClr val="black"/>
                </a:solidFill>
              </a:rPr>
              <a:t>octubre 2011</a:t>
            </a:r>
            <a:endParaRPr lang="es-ES_tradnl">
              <a:solidFill>
                <a:prstClr val="black"/>
              </a:solidFill>
            </a:endParaRPr>
          </a:p>
        </p:txBody>
      </p:sp>
      <p:sp>
        <p:nvSpPr>
          <p:cNvPr id="5" name="Tijdelijke aanduiding voor voettekst 4"/>
          <p:cNvSpPr>
            <a:spLocks noGrp="1"/>
          </p:cNvSpPr>
          <p:nvPr>
            <p:ph type="ftr" sz="quarter" idx="11"/>
          </p:nvPr>
        </p:nvSpPr>
        <p:spPr/>
        <p:txBody>
          <a:bodyPr/>
          <a:lstStyle/>
          <a:p>
            <a:r>
              <a:rPr lang="es-ES_tradnl" smtClean="0">
                <a:solidFill>
                  <a:prstClr val="black"/>
                </a:solidFill>
              </a:rPr>
              <a:t>Universiteit van Amsterdam</a:t>
            </a:r>
            <a:endParaRPr lang="es-ES_tradnl">
              <a:solidFill>
                <a:prstClr val="black"/>
              </a:solidFill>
            </a:endParaRPr>
          </a:p>
        </p:txBody>
      </p:sp>
      <p:sp>
        <p:nvSpPr>
          <p:cNvPr id="6" name="Tijdelijke aanduiding voor dianummer 5"/>
          <p:cNvSpPr>
            <a:spLocks noGrp="1"/>
          </p:cNvSpPr>
          <p:nvPr>
            <p:ph type="sldNum" sz="quarter" idx="12"/>
          </p:nvPr>
        </p:nvSpPr>
        <p:spPr/>
        <p:txBody>
          <a:bodyPr/>
          <a:lstStyle/>
          <a:p>
            <a:fld id="{9B25667B-AE2D-4AC9-9B83-33726B7A2E59}" type="slidenum">
              <a:rPr lang="es-ES_tradnl" smtClean="0">
                <a:solidFill>
                  <a:prstClr val="black"/>
                </a:solidFill>
              </a:rPr>
              <a:pPr/>
              <a:t>11</a:t>
            </a:fld>
            <a:endParaRPr lang="es-ES_tradnl">
              <a:solidFill>
                <a:prstClr val="black"/>
              </a:solidFill>
            </a:endParaRPr>
          </a:p>
        </p:txBody>
      </p:sp>
    </p:spTree>
    <p:extLst>
      <p:ext uri="{BB962C8B-B14F-4D97-AF65-F5344CB8AC3E}">
        <p14:creationId xmlns:p14="http://schemas.microsoft.com/office/powerpoint/2010/main" val="332601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vowel triangle is placed above a small prompt window and four user buttons. The main display shows 1) the vowel triangle (to provide a</a:t>
            </a:r>
          </a:p>
          <a:p>
            <a:r>
              <a:rPr lang="en-US" sz="1200" b="0" i="0" u="none" strike="noStrike" kern="1200" baseline="0" dirty="0" smtClean="0">
                <a:solidFill>
                  <a:schemeClr val="tx1"/>
                </a:solidFill>
                <a:latin typeface="+mn-lt"/>
                <a:ea typeface="+mn-ea"/>
                <a:cs typeface="+mn-cs"/>
              </a:rPr>
              <a:t>reference for the articulatory position of vowel targets), 2) the vowel, exposed in the learner’s triangle in yellow, 3) the vowel, exposed</a:t>
            </a:r>
          </a:p>
          <a:p>
            <a:r>
              <a:rPr lang="en-US" sz="1200" b="0" i="0" u="none" strike="noStrike" kern="1200" baseline="0" dirty="0" smtClean="0">
                <a:solidFill>
                  <a:schemeClr val="tx1"/>
                </a:solidFill>
                <a:latin typeface="+mn-lt"/>
                <a:ea typeface="+mn-ea"/>
                <a:cs typeface="+mn-cs"/>
              </a:rPr>
              <a:t>in the native speaker’s triangle in red, and 4) a real-time feedback indication, produced two seconds after pronouncing the word and aimed at improving the position of the vowel.</a:t>
            </a:r>
            <a:endParaRPr lang="en-US" dirty="0" smtClean="0"/>
          </a:p>
          <a:p>
            <a:endParaRPr lang="en-US" dirty="0" smtClean="0"/>
          </a:p>
          <a:p>
            <a:r>
              <a:rPr lang="en-US" dirty="0" smtClean="0"/>
              <a:t>the vowel, exposed in the learner’s triangle in </a:t>
            </a:r>
            <a:r>
              <a:rPr lang="en-US" dirty="0" err="1" smtClean="0"/>
              <a:t>black,the</a:t>
            </a:r>
            <a:r>
              <a:rPr lang="en-US" dirty="0" smtClean="0"/>
              <a:t> vowel, exposed in the native speaker’s triangle in red, </a:t>
            </a:r>
            <a:r>
              <a:rPr lang="en-US" baseline="0" dirty="0" smtClean="0"/>
              <a:t> </a:t>
            </a:r>
            <a:r>
              <a:rPr lang="en-US" dirty="0" smtClean="0"/>
              <a:t>a real-time feedback indication, produced two seconds after pronouncing the word </a:t>
            </a:r>
          </a:p>
          <a:p>
            <a:r>
              <a:rPr lang="en-US" dirty="0" smtClean="0"/>
              <a:t>Aim at the correct vowel position:</a:t>
            </a:r>
            <a:r>
              <a:rPr lang="en-US" baseline="0" dirty="0" smtClean="0"/>
              <a:t> </a:t>
            </a:r>
            <a:r>
              <a:rPr lang="en-US" dirty="0" smtClean="0"/>
              <a:t>by reducing or increasing the first formant (vowel height), the second formant (vowel </a:t>
            </a:r>
            <a:r>
              <a:rPr lang="en-US" dirty="0" err="1" smtClean="0"/>
              <a:t>backness</a:t>
            </a:r>
            <a:r>
              <a:rPr lang="en-US" dirty="0" smtClean="0"/>
              <a:t>), or both. </a:t>
            </a:r>
          </a:p>
          <a:p>
            <a:endParaRPr lang="en-US" dirty="0" smtClean="0"/>
          </a:p>
          <a:p>
            <a:endParaRPr lang="en-US" dirty="0"/>
          </a:p>
        </p:txBody>
      </p:sp>
      <p:sp>
        <p:nvSpPr>
          <p:cNvPr id="4" name="Tijdelijke aanduiding voor dianummer 3"/>
          <p:cNvSpPr>
            <a:spLocks noGrp="1"/>
          </p:cNvSpPr>
          <p:nvPr>
            <p:ph type="sldNum" sz="quarter" idx="10"/>
          </p:nvPr>
        </p:nvSpPr>
        <p:spPr/>
        <p:txBody>
          <a:bodyPr/>
          <a:lstStyle/>
          <a:p>
            <a:fld id="{B21696F1-C9E2-41F3-927A-04C8FD63515C}" type="slidenum">
              <a:rPr lang="nl-NL" smtClean="0"/>
              <a:t>13</a:t>
            </a:fld>
            <a:endParaRPr lang="nl-NL"/>
          </a:p>
        </p:txBody>
      </p:sp>
    </p:spTree>
    <p:extLst>
      <p:ext uri="{BB962C8B-B14F-4D97-AF65-F5344CB8AC3E}">
        <p14:creationId xmlns:p14="http://schemas.microsoft.com/office/powerpoint/2010/main" val="166015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535616-FBBF-429A-86B5-EA7A60958B55}" type="datetime1">
              <a:rPr lang="en-GB" smtClean="0"/>
              <a:t>15/03/2014</a:t>
            </a:fld>
            <a:endParaRPr lang="nl-NL"/>
          </a:p>
        </p:txBody>
      </p:sp>
      <p:sp>
        <p:nvSpPr>
          <p:cNvPr id="5" name="Footer Placeholder 4"/>
          <p:cNvSpPr>
            <a:spLocks noGrp="1"/>
          </p:cNvSpPr>
          <p:nvPr>
            <p:ph type="ftr" sz="quarter" idx="11"/>
          </p:nvPr>
        </p:nvSpPr>
        <p:spPr/>
        <p:txBody>
          <a:bodyPr/>
          <a:lstStyle/>
          <a:p>
            <a:r>
              <a:rPr lang="nl-NL" smtClean="0"/>
              <a:t>CAPSLaP 2014</a:t>
            </a:r>
            <a:endParaRPr lang="nl-NL"/>
          </a:p>
        </p:txBody>
      </p:sp>
      <p:sp>
        <p:nvSpPr>
          <p:cNvPr id="6" name="Slide Number Placeholder 5"/>
          <p:cNvSpPr>
            <a:spLocks noGrp="1"/>
          </p:cNvSpPr>
          <p:nvPr>
            <p:ph type="sldNum" sz="quarter" idx="12"/>
          </p:nvPr>
        </p:nvSpPr>
        <p:spPr/>
        <p:txBody>
          <a:bodyPr/>
          <a:lstStyle/>
          <a:p>
            <a:fld id="{AC7EDF65-0D8A-44ED-A053-327408E7CFBF}" type="slidenum">
              <a:rPr lang="nl-NL" smtClean="0"/>
              <a:t>‹nr.›</a:t>
            </a:fld>
            <a:endParaRPr lang="nl-NL"/>
          </a:p>
        </p:txBody>
      </p:sp>
    </p:spTree>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6B10C-0397-449A-8372-AE9F651361A9}" type="datetime1">
              <a:rPr lang="en-GB" smtClean="0"/>
              <a:t>15/03/2014</a:t>
            </a:fld>
            <a:endParaRPr lang="nl-NL"/>
          </a:p>
        </p:txBody>
      </p:sp>
      <p:sp>
        <p:nvSpPr>
          <p:cNvPr id="5" name="Footer Placeholder 4"/>
          <p:cNvSpPr>
            <a:spLocks noGrp="1"/>
          </p:cNvSpPr>
          <p:nvPr>
            <p:ph type="ftr" sz="quarter" idx="11"/>
          </p:nvPr>
        </p:nvSpPr>
        <p:spPr/>
        <p:txBody>
          <a:bodyPr/>
          <a:lstStyle/>
          <a:p>
            <a:r>
              <a:rPr lang="nl-NL" smtClean="0"/>
              <a:t>CAPSLaP 2014</a:t>
            </a:r>
            <a:endParaRPr lang="nl-NL"/>
          </a:p>
        </p:txBody>
      </p:sp>
      <p:sp>
        <p:nvSpPr>
          <p:cNvPr id="6" name="Slide Number Placeholder 5"/>
          <p:cNvSpPr>
            <a:spLocks noGrp="1"/>
          </p:cNvSpPr>
          <p:nvPr>
            <p:ph type="sldNum" sz="quarter" idx="12"/>
          </p:nvPr>
        </p:nvSpPr>
        <p:spPr/>
        <p:txBody>
          <a:bodyPr/>
          <a:lstStyle/>
          <a:p>
            <a:fld id="{AC7EDF65-0D8A-44ED-A053-327408E7CFBF}" type="slidenum">
              <a:rPr lang="nl-NL" smtClean="0"/>
              <a:t>‹nr.›</a:t>
            </a:fld>
            <a:endParaRPr lang="nl-NL"/>
          </a:p>
        </p:txBody>
      </p:sp>
    </p:spTree>
  </p:cSld>
  <p:clrMapOvr>
    <a:masterClrMapping/>
  </p:clrMapOvr>
  <p:transition spd="slow">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15324B-1A7C-4010-944B-71DEB9C9B3CF}" type="datetime1">
              <a:rPr lang="en-GB" smtClean="0"/>
              <a:t>15/03/2014</a:t>
            </a:fld>
            <a:endParaRPr lang="nl-NL"/>
          </a:p>
        </p:txBody>
      </p:sp>
      <p:sp>
        <p:nvSpPr>
          <p:cNvPr id="5" name="Footer Placeholder 4"/>
          <p:cNvSpPr>
            <a:spLocks noGrp="1"/>
          </p:cNvSpPr>
          <p:nvPr>
            <p:ph type="ftr" sz="quarter" idx="11"/>
          </p:nvPr>
        </p:nvSpPr>
        <p:spPr/>
        <p:txBody>
          <a:bodyPr/>
          <a:lstStyle/>
          <a:p>
            <a:r>
              <a:rPr lang="nl-NL" smtClean="0"/>
              <a:t>CAPSLaP 2014</a:t>
            </a:r>
            <a:endParaRPr lang="nl-NL"/>
          </a:p>
        </p:txBody>
      </p:sp>
      <p:sp>
        <p:nvSpPr>
          <p:cNvPr id="6" name="Slide Number Placeholder 5"/>
          <p:cNvSpPr>
            <a:spLocks noGrp="1"/>
          </p:cNvSpPr>
          <p:nvPr>
            <p:ph type="sldNum" sz="quarter" idx="12"/>
          </p:nvPr>
        </p:nvSpPr>
        <p:spPr/>
        <p:txBody>
          <a:bodyPr/>
          <a:lstStyle/>
          <a:p>
            <a:fld id="{AC7EDF65-0D8A-44ED-A053-327408E7CFBF}" type="slidenum">
              <a:rPr lang="nl-NL" smtClean="0"/>
              <a:t>‹nr.›</a:t>
            </a:fld>
            <a:endParaRPr lang="nl-NL"/>
          </a:p>
        </p:txBody>
      </p:sp>
    </p:spTree>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0FD66-3C08-4138-84A5-17D156CC9AFB}" type="datetime1">
              <a:rPr lang="en-GB" smtClean="0"/>
              <a:t>15/03/2014</a:t>
            </a:fld>
            <a:endParaRPr lang="nl-NL"/>
          </a:p>
        </p:txBody>
      </p:sp>
      <p:sp>
        <p:nvSpPr>
          <p:cNvPr id="5" name="Footer Placeholder 4"/>
          <p:cNvSpPr>
            <a:spLocks noGrp="1"/>
          </p:cNvSpPr>
          <p:nvPr>
            <p:ph type="ftr" sz="quarter" idx="11"/>
          </p:nvPr>
        </p:nvSpPr>
        <p:spPr/>
        <p:txBody>
          <a:bodyPr/>
          <a:lstStyle/>
          <a:p>
            <a:r>
              <a:rPr lang="nl-NL" smtClean="0"/>
              <a:t>CAPSLaP 2014</a:t>
            </a:r>
            <a:endParaRPr lang="nl-NL"/>
          </a:p>
        </p:txBody>
      </p:sp>
      <p:sp>
        <p:nvSpPr>
          <p:cNvPr id="6" name="Slide Number Placeholder 5"/>
          <p:cNvSpPr>
            <a:spLocks noGrp="1"/>
          </p:cNvSpPr>
          <p:nvPr>
            <p:ph type="sldNum" sz="quarter" idx="12"/>
          </p:nvPr>
        </p:nvSpPr>
        <p:spPr/>
        <p:txBody>
          <a:bodyPr/>
          <a:lstStyle/>
          <a:p>
            <a:fld id="{AC7EDF65-0D8A-44ED-A053-327408E7CFBF}" type="slidenum">
              <a:rPr lang="nl-NL" smtClean="0"/>
              <a:t>‹nr.›</a:t>
            </a:fld>
            <a:endParaRPr lang="nl-NL"/>
          </a:p>
        </p:txBody>
      </p:sp>
    </p:spTree>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B2D465-0908-49DD-914A-523A4CBFE9E2}" type="datetime1">
              <a:rPr lang="en-GB" smtClean="0"/>
              <a:t>15/03/2014</a:t>
            </a:fld>
            <a:endParaRPr lang="nl-NL"/>
          </a:p>
        </p:txBody>
      </p:sp>
      <p:sp>
        <p:nvSpPr>
          <p:cNvPr id="5" name="Footer Placeholder 4"/>
          <p:cNvSpPr>
            <a:spLocks noGrp="1"/>
          </p:cNvSpPr>
          <p:nvPr>
            <p:ph type="ftr" sz="quarter" idx="11"/>
          </p:nvPr>
        </p:nvSpPr>
        <p:spPr/>
        <p:txBody>
          <a:bodyPr/>
          <a:lstStyle/>
          <a:p>
            <a:r>
              <a:rPr lang="nl-NL" smtClean="0"/>
              <a:t>CAPSLaP 2014</a:t>
            </a:r>
            <a:endParaRPr lang="nl-NL"/>
          </a:p>
        </p:txBody>
      </p:sp>
      <p:sp>
        <p:nvSpPr>
          <p:cNvPr id="6" name="Slide Number Placeholder 5"/>
          <p:cNvSpPr>
            <a:spLocks noGrp="1"/>
          </p:cNvSpPr>
          <p:nvPr>
            <p:ph type="sldNum" sz="quarter" idx="12"/>
          </p:nvPr>
        </p:nvSpPr>
        <p:spPr/>
        <p:txBody>
          <a:bodyPr/>
          <a:lstStyle/>
          <a:p>
            <a:fld id="{AC7EDF65-0D8A-44ED-A053-327408E7CFBF}" type="slidenum">
              <a:rPr lang="nl-NL" smtClean="0"/>
              <a:t>‹nr.›</a:t>
            </a:fld>
            <a:endParaRPr lang="nl-NL"/>
          </a:p>
        </p:txBody>
      </p:sp>
    </p:spTree>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5C9156D-6F20-4CF9-93C2-056394222966}" type="datetime1">
              <a:rPr lang="en-GB" smtClean="0"/>
              <a:t>15/03/2014</a:t>
            </a:fld>
            <a:endParaRPr lang="nl-NL"/>
          </a:p>
        </p:txBody>
      </p:sp>
      <p:sp>
        <p:nvSpPr>
          <p:cNvPr id="6" name="Footer Placeholder 5"/>
          <p:cNvSpPr>
            <a:spLocks noGrp="1"/>
          </p:cNvSpPr>
          <p:nvPr>
            <p:ph type="ftr" sz="quarter" idx="11"/>
          </p:nvPr>
        </p:nvSpPr>
        <p:spPr/>
        <p:txBody>
          <a:bodyPr/>
          <a:lstStyle/>
          <a:p>
            <a:r>
              <a:rPr lang="nl-NL" smtClean="0"/>
              <a:t>CAPSLaP 2014</a:t>
            </a:r>
            <a:endParaRPr lang="nl-NL"/>
          </a:p>
        </p:txBody>
      </p:sp>
      <p:sp>
        <p:nvSpPr>
          <p:cNvPr id="7" name="Slide Number Placeholder 6"/>
          <p:cNvSpPr>
            <a:spLocks noGrp="1"/>
          </p:cNvSpPr>
          <p:nvPr>
            <p:ph type="sldNum" sz="quarter" idx="12"/>
          </p:nvPr>
        </p:nvSpPr>
        <p:spPr/>
        <p:txBody>
          <a:bodyPr/>
          <a:lstStyle/>
          <a:p>
            <a:fld id="{AC7EDF65-0D8A-44ED-A053-327408E7CFBF}" type="slidenum">
              <a:rPr lang="nl-NL" smtClean="0"/>
              <a:t>‹nr.›</a:t>
            </a:fld>
            <a:endParaRPr lang="nl-NL"/>
          </a:p>
        </p:txBody>
      </p:sp>
    </p:spTree>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D9DA88-E34D-4522-91BE-D2855EE72E67}" type="datetime1">
              <a:rPr lang="en-GB" smtClean="0"/>
              <a:t>15/03/2014</a:t>
            </a:fld>
            <a:endParaRPr lang="nl-NL"/>
          </a:p>
        </p:txBody>
      </p:sp>
      <p:sp>
        <p:nvSpPr>
          <p:cNvPr id="8" name="Footer Placeholder 7"/>
          <p:cNvSpPr>
            <a:spLocks noGrp="1"/>
          </p:cNvSpPr>
          <p:nvPr>
            <p:ph type="ftr" sz="quarter" idx="11"/>
          </p:nvPr>
        </p:nvSpPr>
        <p:spPr/>
        <p:txBody>
          <a:bodyPr/>
          <a:lstStyle/>
          <a:p>
            <a:r>
              <a:rPr lang="nl-NL" smtClean="0"/>
              <a:t>CAPSLaP 2014</a:t>
            </a:r>
            <a:endParaRPr lang="nl-NL"/>
          </a:p>
        </p:txBody>
      </p:sp>
      <p:sp>
        <p:nvSpPr>
          <p:cNvPr id="9" name="Slide Number Placeholder 8"/>
          <p:cNvSpPr>
            <a:spLocks noGrp="1"/>
          </p:cNvSpPr>
          <p:nvPr>
            <p:ph type="sldNum" sz="quarter" idx="12"/>
          </p:nvPr>
        </p:nvSpPr>
        <p:spPr/>
        <p:txBody>
          <a:bodyPr/>
          <a:lstStyle/>
          <a:p>
            <a:fld id="{AC7EDF65-0D8A-44ED-A053-327408E7CFBF}" type="slidenum">
              <a:rPr lang="nl-NL" smtClean="0"/>
              <a:t>‹nr.›</a:t>
            </a:fld>
            <a:endParaRPr lang="nl-NL"/>
          </a:p>
        </p:txBody>
      </p:sp>
    </p:spTree>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14FE2A-A291-4625-B362-47F9DD5A4EEB}" type="datetime1">
              <a:rPr lang="en-GB" smtClean="0"/>
              <a:t>15/03/2014</a:t>
            </a:fld>
            <a:endParaRPr lang="nl-NL"/>
          </a:p>
        </p:txBody>
      </p:sp>
      <p:sp>
        <p:nvSpPr>
          <p:cNvPr id="4" name="Footer Placeholder 3"/>
          <p:cNvSpPr>
            <a:spLocks noGrp="1"/>
          </p:cNvSpPr>
          <p:nvPr>
            <p:ph type="ftr" sz="quarter" idx="11"/>
          </p:nvPr>
        </p:nvSpPr>
        <p:spPr/>
        <p:txBody>
          <a:bodyPr/>
          <a:lstStyle/>
          <a:p>
            <a:r>
              <a:rPr lang="nl-NL" smtClean="0"/>
              <a:t>CAPSLaP 2014</a:t>
            </a:r>
            <a:endParaRPr lang="nl-NL"/>
          </a:p>
        </p:txBody>
      </p:sp>
      <p:sp>
        <p:nvSpPr>
          <p:cNvPr id="5" name="Slide Number Placeholder 4"/>
          <p:cNvSpPr>
            <a:spLocks noGrp="1"/>
          </p:cNvSpPr>
          <p:nvPr>
            <p:ph type="sldNum" sz="quarter" idx="12"/>
          </p:nvPr>
        </p:nvSpPr>
        <p:spPr/>
        <p:txBody>
          <a:bodyPr/>
          <a:lstStyle/>
          <a:p>
            <a:fld id="{AC7EDF65-0D8A-44ED-A053-327408E7CFBF}" type="slidenum">
              <a:rPr lang="nl-NL" smtClean="0"/>
              <a:t>‹nr.›</a:t>
            </a:fld>
            <a:endParaRPr lang="nl-NL"/>
          </a:p>
        </p:txBody>
      </p:sp>
    </p:spTree>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2F1E9-FC26-41BA-ADEF-4DBF7570982B}" type="datetime1">
              <a:rPr lang="en-GB" smtClean="0"/>
              <a:t>15/03/2014</a:t>
            </a:fld>
            <a:endParaRPr lang="nl-NL"/>
          </a:p>
        </p:txBody>
      </p:sp>
      <p:sp>
        <p:nvSpPr>
          <p:cNvPr id="3" name="Footer Placeholder 2"/>
          <p:cNvSpPr>
            <a:spLocks noGrp="1"/>
          </p:cNvSpPr>
          <p:nvPr>
            <p:ph type="ftr" sz="quarter" idx="11"/>
          </p:nvPr>
        </p:nvSpPr>
        <p:spPr/>
        <p:txBody>
          <a:bodyPr/>
          <a:lstStyle/>
          <a:p>
            <a:r>
              <a:rPr lang="nl-NL" smtClean="0"/>
              <a:t>CAPSLaP 2014</a:t>
            </a:r>
            <a:endParaRPr lang="nl-NL"/>
          </a:p>
        </p:txBody>
      </p:sp>
      <p:sp>
        <p:nvSpPr>
          <p:cNvPr id="4" name="Slide Number Placeholder 3"/>
          <p:cNvSpPr>
            <a:spLocks noGrp="1"/>
          </p:cNvSpPr>
          <p:nvPr>
            <p:ph type="sldNum" sz="quarter" idx="12"/>
          </p:nvPr>
        </p:nvSpPr>
        <p:spPr/>
        <p:txBody>
          <a:bodyPr/>
          <a:lstStyle/>
          <a:p>
            <a:fld id="{AC7EDF65-0D8A-44ED-A053-327408E7CFBF}" type="slidenum">
              <a:rPr lang="nl-NL" smtClean="0"/>
              <a:t>‹nr.›</a:t>
            </a:fld>
            <a:endParaRPr lang="nl-NL"/>
          </a:p>
        </p:txBody>
      </p:sp>
    </p:spTree>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7CDAD6-1ADC-4088-A3C4-05A8479C05CB}" type="datetime1">
              <a:rPr lang="en-GB" smtClean="0"/>
              <a:t>15/03/2014</a:t>
            </a:fld>
            <a:endParaRPr lang="nl-NL"/>
          </a:p>
        </p:txBody>
      </p:sp>
      <p:sp>
        <p:nvSpPr>
          <p:cNvPr id="6" name="Footer Placeholder 5"/>
          <p:cNvSpPr>
            <a:spLocks noGrp="1"/>
          </p:cNvSpPr>
          <p:nvPr>
            <p:ph type="ftr" sz="quarter" idx="11"/>
          </p:nvPr>
        </p:nvSpPr>
        <p:spPr/>
        <p:txBody>
          <a:bodyPr/>
          <a:lstStyle/>
          <a:p>
            <a:r>
              <a:rPr lang="nl-NL" smtClean="0"/>
              <a:t>CAPSLaP 2014</a:t>
            </a:r>
            <a:endParaRPr lang="nl-NL"/>
          </a:p>
        </p:txBody>
      </p:sp>
      <p:sp>
        <p:nvSpPr>
          <p:cNvPr id="7" name="Slide Number Placeholder 6"/>
          <p:cNvSpPr>
            <a:spLocks noGrp="1"/>
          </p:cNvSpPr>
          <p:nvPr>
            <p:ph type="sldNum" sz="quarter" idx="12"/>
          </p:nvPr>
        </p:nvSpPr>
        <p:spPr/>
        <p:txBody>
          <a:bodyPr/>
          <a:lstStyle/>
          <a:p>
            <a:fld id="{AC7EDF65-0D8A-44ED-A053-327408E7CFBF}" type="slidenum">
              <a:rPr lang="nl-NL" smtClean="0"/>
              <a:t>‹nr.›</a:t>
            </a:fld>
            <a:endParaRPr lang="nl-NL"/>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6F84545-13C5-4109-855F-15DDA7F0155F}" type="datetime1">
              <a:rPr lang="en-GB" smtClean="0"/>
              <a:t>15/03/2014</a:t>
            </a:fld>
            <a:endParaRPr lang="nl-NL"/>
          </a:p>
        </p:txBody>
      </p:sp>
      <p:sp>
        <p:nvSpPr>
          <p:cNvPr id="9" name="Slide Number Placeholder 8"/>
          <p:cNvSpPr>
            <a:spLocks noGrp="1"/>
          </p:cNvSpPr>
          <p:nvPr>
            <p:ph type="sldNum" sz="quarter" idx="11"/>
          </p:nvPr>
        </p:nvSpPr>
        <p:spPr/>
        <p:txBody>
          <a:bodyPr/>
          <a:lstStyle/>
          <a:p>
            <a:fld id="{AC7EDF65-0D8A-44ED-A053-327408E7CFBF}" type="slidenum">
              <a:rPr lang="nl-NL" smtClean="0"/>
              <a:t>‹nr.›</a:t>
            </a:fld>
            <a:endParaRPr lang="nl-NL"/>
          </a:p>
        </p:txBody>
      </p:sp>
      <p:sp>
        <p:nvSpPr>
          <p:cNvPr id="10" name="Footer Placeholder 9"/>
          <p:cNvSpPr>
            <a:spLocks noGrp="1"/>
          </p:cNvSpPr>
          <p:nvPr>
            <p:ph type="ftr" sz="quarter" idx="12"/>
          </p:nvPr>
        </p:nvSpPr>
        <p:spPr/>
        <p:txBody>
          <a:bodyPr/>
          <a:lstStyle/>
          <a:p>
            <a:r>
              <a:rPr lang="nl-NL" smtClean="0"/>
              <a:t>CAPSLaP 2014</a:t>
            </a:r>
            <a:endParaRPr lang="nl-NL"/>
          </a:p>
        </p:txBody>
      </p:sp>
    </p:spTree>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C7EDF65-0D8A-44ED-A053-327408E7CFBF}" type="slidenum">
              <a:rPr lang="nl-NL" smtClean="0"/>
              <a:t>‹nr.›</a:t>
            </a:fld>
            <a:endParaRPr lang="nl-NL"/>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nl-NL" smtClean="0"/>
              <a:t>CAPSLaP 2014</a:t>
            </a:r>
            <a:endParaRPr lang="nl-NL"/>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DA65157-07BC-4A73-ABE5-F7B9B2A43845}" type="datetime1">
              <a:rPr lang="en-GB" smtClean="0"/>
              <a:t>15/03/2014</a:t>
            </a:fld>
            <a:endParaRPr lang="nl-NL"/>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wipe/>
  </p:transition>
  <p:timing>
    <p:tnLst>
      <p:par>
        <p:cTn id="1" dur="indefinite" restart="never" nodeType="tmRoot"/>
      </p:par>
    </p:tnLst>
  </p:timing>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124744"/>
            <a:ext cx="7543800" cy="2088231"/>
          </a:xfrm>
        </p:spPr>
        <p:txBody>
          <a:bodyPr/>
          <a:lstStyle/>
          <a:p>
            <a:r>
              <a:rPr lang="en-US" sz="4000" dirty="0" smtClean="0">
                <a:solidFill>
                  <a:schemeClr val="tx1"/>
                </a:solidFill>
              </a:rPr>
              <a:t>	</a:t>
            </a:r>
            <a:r>
              <a:rPr lang="en-US" sz="4000" b="1" dirty="0" smtClean="0">
                <a:solidFill>
                  <a:schemeClr val="bg2">
                    <a:lumMod val="25000"/>
                  </a:schemeClr>
                </a:solidFill>
              </a:rPr>
              <a:t>Training Spanish vowels</a:t>
            </a:r>
            <a:endParaRPr lang="nl-NL" sz="4000" b="1" dirty="0">
              <a:solidFill>
                <a:schemeClr val="bg2">
                  <a:lumMod val="25000"/>
                </a:schemeClr>
              </a:solidFill>
            </a:endParaRPr>
          </a:p>
        </p:txBody>
      </p:sp>
      <p:sp>
        <p:nvSpPr>
          <p:cNvPr id="3" name="Ondertitel 2"/>
          <p:cNvSpPr>
            <a:spLocks noGrp="1"/>
          </p:cNvSpPr>
          <p:nvPr>
            <p:ph type="subTitle" idx="1"/>
          </p:nvPr>
        </p:nvSpPr>
        <p:spPr/>
        <p:txBody>
          <a:bodyPr>
            <a:normAutofit fontScale="77500" lnSpcReduction="20000"/>
          </a:bodyPr>
          <a:lstStyle/>
          <a:p>
            <a:r>
              <a:rPr lang="en-US" b="1" dirty="0" smtClean="0"/>
              <a:t>Carmen Lie-</a:t>
            </a:r>
            <a:r>
              <a:rPr lang="en-US" b="1" dirty="0" err="1" smtClean="0"/>
              <a:t>Lahuerta</a:t>
            </a:r>
            <a:endParaRPr lang="en-US" b="1" dirty="0" smtClean="0"/>
          </a:p>
          <a:p>
            <a:r>
              <a:rPr lang="nl-NL" b="1" dirty="0" smtClean="0"/>
              <a:t>Research </a:t>
            </a:r>
            <a:r>
              <a:rPr lang="nl-NL" b="1" dirty="0" err="1" smtClean="0"/>
              <a:t>Institute</a:t>
            </a:r>
            <a:r>
              <a:rPr lang="nl-NL" b="1" dirty="0" smtClean="0"/>
              <a:t> ACLC</a:t>
            </a:r>
          </a:p>
          <a:p>
            <a:r>
              <a:rPr lang="nl-NL" b="1" dirty="0"/>
              <a:t>University of </a:t>
            </a:r>
            <a:r>
              <a:rPr lang="nl-NL" b="1" dirty="0" smtClean="0"/>
              <a:t>Amsterdam</a:t>
            </a:r>
          </a:p>
          <a:p>
            <a:r>
              <a:rPr lang="en-US" b="1" dirty="0" smtClean="0"/>
              <a:t>lie@uva.nl</a:t>
            </a:r>
            <a:endParaRPr lang="en-US" b="1" dirty="0"/>
          </a:p>
          <a:p>
            <a:endParaRPr lang="nl-NL" b="1" dirty="0" smtClean="0"/>
          </a:p>
          <a:p>
            <a:endParaRPr lang="nl-NL" b="1" dirty="0"/>
          </a:p>
          <a:p>
            <a:endParaRPr lang="en-US" b="1" dirty="0" smtClean="0"/>
          </a:p>
          <a:p>
            <a:endParaRPr lang="nl-NL" dirty="0"/>
          </a:p>
        </p:txBody>
      </p:sp>
      <p:sp>
        <p:nvSpPr>
          <p:cNvPr id="4" name="Tijdelijke aanduiding voor voettekst 3"/>
          <p:cNvSpPr>
            <a:spLocks noGrp="1"/>
          </p:cNvSpPr>
          <p:nvPr>
            <p:ph type="ftr" sz="quarter" idx="11"/>
          </p:nvPr>
        </p:nvSpPr>
        <p:spPr/>
        <p:txBody>
          <a:bodyPr/>
          <a:lstStyle/>
          <a:p>
            <a:r>
              <a:rPr lang="nl-NL" dirty="0" err="1" smtClean="0">
                <a:solidFill>
                  <a:schemeClr val="tx1"/>
                </a:solidFill>
              </a:rPr>
              <a:t>CAPSLaP</a:t>
            </a:r>
            <a:r>
              <a:rPr lang="nl-NL" dirty="0" smtClean="0">
                <a:solidFill>
                  <a:schemeClr val="tx1"/>
                </a:solidFill>
              </a:rPr>
              <a:t> 2014</a:t>
            </a:r>
            <a:endParaRPr lang="nl-NL" dirty="0">
              <a:solidFill>
                <a:schemeClr val="tx1"/>
              </a:solidFill>
            </a:endParaRPr>
          </a:p>
        </p:txBody>
      </p:sp>
    </p:spTree>
    <p:extLst>
      <p:ext uri="{BB962C8B-B14F-4D97-AF65-F5344CB8AC3E}">
        <p14:creationId xmlns:p14="http://schemas.microsoft.com/office/powerpoint/2010/main" val="594405612"/>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200" dirty="0"/>
              <a:t> </a:t>
            </a:r>
            <a:r>
              <a:rPr lang="en-US" sz="3200" dirty="0" smtClean="0"/>
              <a:t>      </a:t>
            </a:r>
            <a:r>
              <a:rPr lang="en-US" sz="3200" dirty="0"/>
              <a:t>The architecture </a:t>
            </a:r>
            <a:r>
              <a:rPr lang="en-US" sz="3200" dirty="0" smtClean="0"/>
              <a:t>of </a:t>
            </a:r>
            <a:r>
              <a:rPr lang="en-US" sz="3200" b="1" dirty="0" smtClean="0">
                <a:solidFill>
                  <a:schemeClr val="accent4">
                    <a:lumMod val="50000"/>
                  </a:schemeClr>
                </a:solidFill>
              </a:rPr>
              <a:t> </a:t>
            </a:r>
            <a:r>
              <a:rPr lang="en-US" sz="3200" b="1" i="1" dirty="0" smtClean="0">
                <a:solidFill>
                  <a:schemeClr val="accent4">
                    <a:lumMod val="50000"/>
                  </a:schemeClr>
                </a:solidFill>
              </a:rPr>
              <a:t>Fix your vowels</a:t>
            </a:r>
            <a:endParaRPr lang="es-ES_tradnl" sz="3200" b="1" i="1" dirty="0">
              <a:solidFill>
                <a:schemeClr val="accent4">
                  <a:lumMod val="50000"/>
                </a:schemeClr>
              </a:solidFill>
            </a:endParaRPr>
          </a:p>
        </p:txBody>
      </p:sp>
      <p:sp>
        <p:nvSpPr>
          <p:cNvPr id="3" name="Tijdelijke aanduiding voor inhoud 2"/>
          <p:cNvSpPr>
            <a:spLocks noGrp="1"/>
          </p:cNvSpPr>
          <p:nvPr>
            <p:ph idx="1"/>
          </p:nvPr>
        </p:nvSpPr>
        <p:spPr/>
        <p:txBody>
          <a:bodyPr>
            <a:normAutofit/>
          </a:bodyPr>
          <a:lstStyle/>
          <a:p>
            <a:pPr marL="114300" indent="0">
              <a:buClr>
                <a:srgbClr val="AD0101"/>
              </a:buClr>
              <a:buNone/>
            </a:pPr>
            <a:endParaRPr lang="es-ES_tradnl" dirty="0">
              <a:sym typeface="Wingdings" pitchFamily="2" charset="2"/>
            </a:endParaRPr>
          </a:p>
          <a:p>
            <a:pPr lvl="0">
              <a:buClr>
                <a:srgbClr val="AD0101"/>
              </a:buClr>
            </a:pPr>
            <a:r>
              <a:rPr lang="es-ES_tradnl" dirty="0" smtClean="0">
                <a:sym typeface="Wingdings" pitchFamily="2" charset="2"/>
              </a:rPr>
              <a:t>Map of F1 en F2 frecuencies  (F1 - F2 ) pinpoints your vowel on the triangle.</a:t>
            </a:r>
          </a:p>
          <a:p>
            <a:pPr lvl="0">
              <a:buClr>
                <a:srgbClr val="AD0101"/>
              </a:buClr>
            </a:pPr>
            <a:endParaRPr lang="es-ES_tradnl" dirty="0">
              <a:sym typeface="Wingdings" pitchFamily="2" charset="2"/>
            </a:endParaRPr>
          </a:p>
          <a:p>
            <a:pPr lvl="0">
              <a:buClr>
                <a:srgbClr val="AD0101"/>
              </a:buClr>
            </a:pPr>
            <a:r>
              <a:rPr lang="es-ES_tradnl" dirty="0" smtClean="0">
                <a:sym typeface="Wingdings" pitchFamily="2" charset="2"/>
              </a:rPr>
              <a:t>Formant values differ per individual  </a:t>
            </a:r>
            <a:r>
              <a:rPr lang="es-ES_tradnl" dirty="0">
                <a:sym typeface="Wingdings" pitchFamily="2" charset="2"/>
              </a:rPr>
              <a:t>c</a:t>
            </a:r>
            <a:r>
              <a:rPr lang="es-ES_tradnl" dirty="0" smtClean="0">
                <a:sym typeface="Wingdings" pitchFamily="2" charset="2"/>
              </a:rPr>
              <a:t>alibration procedure = vowel normalisation (Lobanov 1971) </a:t>
            </a:r>
            <a:endParaRPr lang="es-ES_tradnl" dirty="0" smtClean="0"/>
          </a:p>
          <a:p>
            <a:pPr marL="114300" lvl="0" indent="0">
              <a:buClr>
                <a:srgbClr val="AD0101"/>
              </a:buClr>
              <a:buNone/>
            </a:pPr>
            <a:endParaRPr lang="es-ES_tradnl" dirty="0" smtClean="0"/>
          </a:p>
          <a:p>
            <a:pPr lvl="0">
              <a:buClr>
                <a:srgbClr val="AD0101"/>
              </a:buClr>
            </a:pPr>
            <a:r>
              <a:rPr lang="en-US" dirty="0" smtClean="0"/>
              <a:t>Feedback: higher/lower </a:t>
            </a:r>
            <a:r>
              <a:rPr lang="en-US" b="1" dirty="0" smtClean="0"/>
              <a:t>(F1) </a:t>
            </a:r>
            <a:r>
              <a:rPr lang="en-US" dirty="0" smtClean="0"/>
              <a:t>and forward/</a:t>
            </a:r>
            <a:r>
              <a:rPr lang="en-US" dirty="0" err="1" smtClean="0"/>
              <a:t>backness</a:t>
            </a:r>
            <a:r>
              <a:rPr lang="en-US" b="1" dirty="0" smtClean="0"/>
              <a:t> (F2)</a:t>
            </a:r>
          </a:p>
          <a:p>
            <a:pPr marL="114300" lvl="0" indent="0">
              <a:buClr>
                <a:srgbClr val="AD0101"/>
              </a:buClr>
              <a:buNone/>
            </a:pPr>
            <a:endParaRPr lang="en-US" dirty="0"/>
          </a:p>
          <a:p>
            <a:pPr lvl="0">
              <a:buClr>
                <a:srgbClr val="AD0101"/>
              </a:buClr>
            </a:pPr>
            <a:r>
              <a:rPr lang="en-US" dirty="0" smtClean="0"/>
              <a:t>200 Spanish words: different male and female speakers</a:t>
            </a:r>
          </a:p>
          <a:p>
            <a:pPr lvl="0">
              <a:buClr>
                <a:srgbClr val="AD0101"/>
              </a:buClr>
            </a:pPr>
            <a:endParaRPr lang="en-US" dirty="0"/>
          </a:p>
          <a:p>
            <a:pPr lvl="0">
              <a:buClr>
                <a:srgbClr val="AD0101"/>
              </a:buClr>
            </a:pPr>
            <a:r>
              <a:rPr lang="en-US" dirty="0" smtClean="0"/>
              <a:t>Student’s voice is recorded  as wav files.</a:t>
            </a:r>
            <a:endParaRPr lang="es-ES_tradnl" dirty="0"/>
          </a:p>
          <a:p>
            <a:pPr marL="114300" lvl="0" indent="0">
              <a:buClr>
                <a:srgbClr val="AD0101"/>
              </a:buClr>
              <a:buNone/>
            </a:pPr>
            <a:endParaRPr lang="es-ES_tradnl" dirty="0"/>
          </a:p>
        </p:txBody>
      </p:sp>
      <p:sp>
        <p:nvSpPr>
          <p:cNvPr id="5" name="Tijdelijke aanduiding voor voettekst 4"/>
          <p:cNvSpPr>
            <a:spLocks noGrp="1"/>
          </p:cNvSpPr>
          <p:nvPr>
            <p:ph type="ftr" sz="quarter" idx="11"/>
          </p:nvPr>
        </p:nvSpPr>
        <p:spPr/>
        <p:txBody>
          <a:bodyPr/>
          <a:lstStyle/>
          <a:p>
            <a:r>
              <a:rPr lang="en-GB" smtClean="0">
                <a:solidFill>
                  <a:schemeClr val="tx1"/>
                </a:solidFill>
              </a:rPr>
              <a:t>CAPSLaP 2014</a:t>
            </a:r>
            <a:endParaRPr lang="en-GB" dirty="0">
              <a:solidFill>
                <a:schemeClr val="tx1"/>
              </a:solidFill>
            </a:endParaRPr>
          </a:p>
        </p:txBody>
      </p:sp>
    </p:spTree>
    <p:extLst>
      <p:ext uri="{BB962C8B-B14F-4D97-AF65-F5344CB8AC3E}">
        <p14:creationId xmlns:p14="http://schemas.microsoft.com/office/powerpoint/2010/main" val="4282294361"/>
      </p:ext>
    </p:extLst>
  </p:cSld>
  <p:clrMapOvr>
    <a:masterClrMapping/>
  </p:clrMapOvr>
  <p:transition spd="slow" advClick="0" advTm="20000">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s-ES_tradnl" sz="4000" dirty="0" smtClean="0"/>
              <a:t>   	</a:t>
            </a:r>
            <a:r>
              <a:rPr lang="es-ES_tradnl" sz="4000" dirty="0" smtClean="0">
                <a:solidFill>
                  <a:schemeClr val="tx1"/>
                </a:solidFill>
              </a:rPr>
              <a:t>Program </a:t>
            </a:r>
            <a:r>
              <a:rPr lang="es-ES_tradnl" sz="4000" i="1" dirty="0">
                <a:solidFill>
                  <a:schemeClr val="tx1"/>
                </a:solidFill>
              </a:rPr>
              <a:t>Fix your vowels</a:t>
            </a:r>
          </a:p>
        </p:txBody>
      </p:sp>
      <p:pic>
        <p:nvPicPr>
          <p:cNvPr id="2050" name="Picture 2" descr="C:\Users\carmen\Desktop\ScreenHunter_03 Sep. 26 20.39.gif"/>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758087" y="1916832"/>
            <a:ext cx="4614114" cy="4248472"/>
          </a:xfrm>
          <a:prstGeom prst="rect">
            <a:avLst/>
          </a:prstGeom>
          <a:noFill/>
          <a:extLst>
            <a:ext uri="{909E8E84-426E-40DD-AFC4-6F175D3DCCD1}">
              <a14:hiddenFill xmlns:a14="http://schemas.microsoft.com/office/drawing/2010/main">
                <a:solidFill>
                  <a:srgbClr val="FFFFFF"/>
                </a:solidFill>
              </a14:hiddenFill>
            </a:ext>
          </a:extLst>
        </p:spPr>
      </p:pic>
      <p:sp>
        <p:nvSpPr>
          <p:cNvPr id="4" name="Tijdelijke aanduiding voor voettekst 3"/>
          <p:cNvSpPr>
            <a:spLocks noGrp="1"/>
          </p:cNvSpPr>
          <p:nvPr>
            <p:ph type="ftr" sz="quarter" idx="11"/>
          </p:nvPr>
        </p:nvSpPr>
        <p:spPr/>
        <p:txBody>
          <a:bodyPr/>
          <a:lstStyle/>
          <a:p>
            <a:r>
              <a:rPr lang="en-GB" smtClean="0">
                <a:solidFill>
                  <a:schemeClr val="tx1"/>
                </a:solidFill>
              </a:rPr>
              <a:t>CAPSLaP 2014</a:t>
            </a:r>
            <a:endParaRPr lang="en-GB" dirty="0">
              <a:solidFill>
                <a:schemeClr val="tx1"/>
              </a:solidFill>
            </a:endParaRPr>
          </a:p>
        </p:txBody>
      </p:sp>
      <p:sp>
        <p:nvSpPr>
          <p:cNvPr id="6" name="Tekstvak 5"/>
          <p:cNvSpPr txBox="1"/>
          <p:nvPr/>
        </p:nvSpPr>
        <p:spPr>
          <a:xfrm>
            <a:off x="2219299" y="1623961"/>
            <a:ext cx="1056557" cy="369332"/>
          </a:xfrm>
          <a:prstGeom prst="rect">
            <a:avLst/>
          </a:prstGeom>
          <a:noFill/>
        </p:spPr>
        <p:txBody>
          <a:bodyPr wrap="square" rtlCol="0">
            <a:spAutoFit/>
          </a:bodyPr>
          <a:lstStyle/>
          <a:p>
            <a:r>
              <a:rPr lang="en-US" dirty="0">
                <a:solidFill>
                  <a:prstClr val="black"/>
                </a:solidFill>
              </a:rPr>
              <a:t>F2 (Hz)</a:t>
            </a:r>
            <a:endParaRPr lang="nl-NL" dirty="0">
              <a:solidFill>
                <a:prstClr val="black"/>
              </a:solidFill>
            </a:endParaRPr>
          </a:p>
        </p:txBody>
      </p:sp>
      <p:sp>
        <p:nvSpPr>
          <p:cNvPr id="7" name="Tekstvak 6"/>
          <p:cNvSpPr txBox="1"/>
          <p:nvPr/>
        </p:nvSpPr>
        <p:spPr>
          <a:xfrm>
            <a:off x="6281367" y="3463768"/>
            <a:ext cx="1053113" cy="369332"/>
          </a:xfrm>
          <a:prstGeom prst="rect">
            <a:avLst/>
          </a:prstGeom>
          <a:noFill/>
        </p:spPr>
        <p:txBody>
          <a:bodyPr wrap="square" rtlCol="0">
            <a:spAutoFit/>
          </a:bodyPr>
          <a:lstStyle/>
          <a:p>
            <a:r>
              <a:rPr lang="en-US" dirty="0">
                <a:solidFill>
                  <a:prstClr val="black"/>
                </a:solidFill>
              </a:rPr>
              <a:t>F1 (Hz)</a:t>
            </a:r>
            <a:endParaRPr lang="nl-NL" dirty="0">
              <a:solidFill>
                <a:prstClr val="black"/>
              </a:solidFill>
            </a:endParaRPr>
          </a:p>
        </p:txBody>
      </p:sp>
    </p:spTree>
    <p:extLst>
      <p:ext uri="{BB962C8B-B14F-4D97-AF65-F5344CB8AC3E}">
        <p14:creationId xmlns:p14="http://schemas.microsoft.com/office/powerpoint/2010/main" val="4140624296"/>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                      Calibration</a:t>
            </a:r>
            <a:endParaRPr lang="en-US" dirty="0"/>
          </a:p>
        </p:txBody>
      </p:sp>
      <p:sp>
        <p:nvSpPr>
          <p:cNvPr id="4" name="Tijdelijke aanduiding voor voettekst 3"/>
          <p:cNvSpPr>
            <a:spLocks noGrp="1"/>
          </p:cNvSpPr>
          <p:nvPr>
            <p:ph type="ftr" sz="quarter" idx="11"/>
          </p:nvPr>
        </p:nvSpPr>
        <p:spPr/>
        <p:txBody>
          <a:bodyPr/>
          <a:lstStyle/>
          <a:p>
            <a:r>
              <a:rPr lang="nl-NL" smtClean="0"/>
              <a:t>CAPSLaP 2014</a:t>
            </a:r>
            <a:endParaRPr lang="nl-NL"/>
          </a:p>
        </p:txBody>
      </p:sp>
      <p:pic>
        <p:nvPicPr>
          <p:cNvPr id="1026" name="Picture 2" descr="C:\Users\carmen\Desktop\ScreenHunter_06 Mar. 09 20.55.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38317" y="1600200"/>
            <a:ext cx="6257765"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9558943"/>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       Pronouncing    </a:t>
            </a:r>
            <a:r>
              <a:rPr lang="en-US" b="1" i="1" dirty="0" err="1" smtClean="0"/>
              <a:t>Dónde</a:t>
            </a:r>
            <a:endParaRPr lang="en-US" b="1" i="1" dirty="0"/>
          </a:p>
        </p:txBody>
      </p:sp>
      <p:sp>
        <p:nvSpPr>
          <p:cNvPr id="4" name="Tijdelijke aanduiding voor voettekst 3"/>
          <p:cNvSpPr>
            <a:spLocks noGrp="1"/>
          </p:cNvSpPr>
          <p:nvPr>
            <p:ph type="ftr" sz="quarter" idx="11"/>
          </p:nvPr>
        </p:nvSpPr>
        <p:spPr/>
        <p:txBody>
          <a:bodyPr/>
          <a:lstStyle/>
          <a:p>
            <a:r>
              <a:rPr lang="nl-NL" smtClean="0"/>
              <a:t>CAPSLaP 2014</a:t>
            </a:r>
            <a:endParaRPr lang="nl-NL"/>
          </a:p>
        </p:txBody>
      </p:sp>
      <p:pic>
        <p:nvPicPr>
          <p:cNvPr id="2050" name="Picture 2" descr="C:\Users\carmen\Desktop\ScreenHunter_07 Mar. 09 21.13.gif"/>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28510" y="1412776"/>
            <a:ext cx="7238907" cy="4061048"/>
          </a:xfrm>
          <a:prstGeom prst="rect">
            <a:avLst/>
          </a:prstGeom>
          <a:noFill/>
          <a:extLst>
            <a:ext uri="{909E8E84-426E-40DD-AFC4-6F175D3DCCD1}">
              <a14:hiddenFill xmlns:a14="http://schemas.microsoft.com/office/drawing/2010/main">
                <a:solidFill>
                  <a:srgbClr val="FFFFFF"/>
                </a:solidFill>
              </a14:hiddenFill>
            </a:ext>
          </a:extLst>
        </p:spPr>
      </p:pic>
      <p:sp>
        <p:nvSpPr>
          <p:cNvPr id="9" name="PIJL-OMHOOG 8"/>
          <p:cNvSpPr/>
          <p:nvPr/>
        </p:nvSpPr>
        <p:spPr>
          <a:xfrm>
            <a:off x="4528457" y="5416670"/>
            <a:ext cx="648071" cy="1201284"/>
          </a:xfrm>
          <a:prstGeom prst="upArrow">
            <a:avLst>
              <a:gd name="adj1" fmla="val 50000"/>
              <a:gd name="adj2" fmla="val 4879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kstvak 9"/>
          <p:cNvSpPr txBox="1"/>
          <p:nvPr/>
        </p:nvSpPr>
        <p:spPr>
          <a:xfrm flipH="1">
            <a:off x="4644008" y="5874128"/>
            <a:ext cx="604528" cy="369332"/>
          </a:xfrm>
          <a:prstGeom prst="rect">
            <a:avLst/>
          </a:prstGeom>
          <a:noFill/>
        </p:spPr>
        <p:txBody>
          <a:bodyPr wrap="square" rtlCol="0">
            <a:spAutoFit/>
          </a:bodyPr>
          <a:lstStyle/>
          <a:p>
            <a:r>
              <a:rPr lang="en-US" dirty="0" smtClean="0"/>
              <a:t> 1</a:t>
            </a:r>
            <a:endParaRPr lang="en-US" dirty="0"/>
          </a:p>
        </p:txBody>
      </p:sp>
      <p:sp>
        <p:nvSpPr>
          <p:cNvPr id="12" name="PIJL-OMHOOG 11"/>
          <p:cNvSpPr/>
          <p:nvPr/>
        </p:nvSpPr>
        <p:spPr>
          <a:xfrm>
            <a:off x="5508105" y="5346912"/>
            <a:ext cx="648070" cy="1271042"/>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22</a:t>
            </a:r>
            <a:endParaRPr lang="en-US" dirty="0"/>
          </a:p>
        </p:txBody>
      </p:sp>
      <p:sp>
        <p:nvSpPr>
          <p:cNvPr id="11" name="Tekstvak 10"/>
          <p:cNvSpPr txBox="1"/>
          <p:nvPr/>
        </p:nvSpPr>
        <p:spPr>
          <a:xfrm>
            <a:off x="5652120" y="5874128"/>
            <a:ext cx="504055" cy="369332"/>
          </a:xfrm>
          <a:prstGeom prst="rect">
            <a:avLst/>
          </a:prstGeom>
          <a:noFill/>
        </p:spPr>
        <p:txBody>
          <a:bodyPr wrap="square" rtlCol="0">
            <a:spAutoFit/>
          </a:bodyPr>
          <a:lstStyle/>
          <a:p>
            <a:r>
              <a:rPr lang="en-US" dirty="0" smtClean="0"/>
              <a:t>2</a:t>
            </a:r>
            <a:endParaRPr lang="en-US" dirty="0"/>
          </a:p>
        </p:txBody>
      </p:sp>
    </p:spTree>
    <p:extLst>
      <p:ext uri="{BB962C8B-B14F-4D97-AF65-F5344CB8AC3E}">
        <p14:creationId xmlns:p14="http://schemas.microsoft.com/office/powerpoint/2010/main" val="843680135"/>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722313" y="4077072"/>
            <a:ext cx="7659687" cy="1008112"/>
          </a:xfrm>
        </p:spPr>
        <p:txBody>
          <a:bodyPr/>
          <a:lstStyle/>
          <a:p>
            <a:r>
              <a:rPr lang="en-US" sz="2800" b="1" dirty="0" smtClean="0"/>
              <a:t>Fix  Your Vowels 1.7 . </a:t>
            </a:r>
            <a:r>
              <a:rPr lang="en-US" sz="2800" b="1" dirty="0" err="1" smtClean="0"/>
              <a:t>rar</a:t>
            </a:r>
            <a:r>
              <a:rPr lang="en-US" sz="2800" b="1" dirty="0" smtClean="0"/>
              <a:t> file</a:t>
            </a:r>
            <a:br>
              <a:rPr lang="en-US" sz="2800" b="1" dirty="0" smtClean="0"/>
            </a:br>
            <a:r>
              <a:rPr lang="en-US" sz="2800" b="1" dirty="0"/>
              <a:t/>
            </a:r>
            <a:br>
              <a:rPr lang="en-US" sz="2800" b="1" dirty="0"/>
            </a:br>
            <a:endParaRPr lang="en-US" sz="2800" b="1" dirty="0"/>
          </a:p>
        </p:txBody>
      </p:sp>
      <p:sp>
        <p:nvSpPr>
          <p:cNvPr id="6" name="Tijdelijke aanduiding voor tekst 5"/>
          <p:cNvSpPr>
            <a:spLocks noGrp="1"/>
          </p:cNvSpPr>
          <p:nvPr>
            <p:ph type="body" idx="1"/>
          </p:nvPr>
        </p:nvSpPr>
        <p:spPr>
          <a:xfrm>
            <a:off x="722313" y="2060849"/>
            <a:ext cx="6135687" cy="1440160"/>
          </a:xfrm>
        </p:spPr>
        <p:txBody>
          <a:bodyPr>
            <a:normAutofit/>
          </a:bodyPr>
          <a:lstStyle/>
          <a:p>
            <a:r>
              <a:rPr lang="en-US" sz="3200" b="1" dirty="0" smtClean="0">
                <a:solidFill>
                  <a:schemeClr val="tx1"/>
                </a:solidFill>
              </a:rPr>
              <a:t>       http</a:t>
            </a:r>
            <a:r>
              <a:rPr lang="en-US" sz="3200" b="1" dirty="0">
                <a:solidFill>
                  <a:schemeClr val="tx1"/>
                </a:solidFill>
              </a:rPr>
              <a:t>://uvafon.hum.uva.nl/dirk/ed/</a:t>
            </a:r>
          </a:p>
        </p:txBody>
      </p:sp>
      <p:sp>
        <p:nvSpPr>
          <p:cNvPr id="4" name="Tijdelijke aanduiding voor voettekst 3"/>
          <p:cNvSpPr>
            <a:spLocks noGrp="1"/>
          </p:cNvSpPr>
          <p:nvPr>
            <p:ph type="ftr" sz="quarter" idx="11"/>
          </p:nvPr>
        </p:nvSpPr>
        <p:spPr/>
        <p:txBody>
          <a:bodyPr/>
          <a:lstStyle/>
          <a:p>
            <a:r>
              <a:rPr lang="nl-NL" smtClean="0"/>
              <a:t>CAPSLaP 2014</a:t>
            </a:r>
            <a:endParaRPr lang="nl-NL"/>
          </a:p>
        </p:txBody>
      </p:sp>
    </p:spTree>
    <p:extLst>
      <p:ext uri="{BB962C8B-B14F-4D97-AF65-F5344CB8AC3E}">
        <p14:creationId xmlns:p14="http://schemas.microsoft.com/office/powerpoint/2010/main" val="317865957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dirty="0" smtClean="0"/>
              <a:t> Steps  to start the program:</a:t>
            </a:r>
            <a:endParaRPr lang="en-US" dirty="0"/>
          </a:p>
        </p:txBody>
      </p:sp>
      <p:sp>
        <p:nvSpPr>
          <p:cNvPr id="6" name="Tijdelijke aanduiding voor inhoud 5"/>
          <p:cNvSpPr>
            <a:spLocks noGrp="1"/>
          </p:cNvSpPr>
          <p:nvPr>
            <p:ph idx="1"/>
          </p:nvPr>
        </p:nvSpPr>
        <p:spPr/>
        <p:txBody>
          <a:bodyPr>
            <a:normAutofit lnSpcReduction="10000"/>
          </a:bodyPr>
          <a:lstStyle/>
          <a:p>
            <a:pPr marL="571500" indent="-457200">
              <a:buFont typeface="+mj-lt"/>
              <a:buAutoNum type="arabicPeriod"/>
            </a:pPr>
            <a:r>
              <a:rPr lang="en-US" dirty="0" smtClean="0"/>
              <a:t>Click on the directory </a:t>
            </a:r>
            <a:r>
              <a:rPr lang="en-US" b="1" i="1" dirty="0" smtClean="0"/>
              <a:t>Fix Your Vowels 1.7 </a:t>
            </a:r>
            <a:r>
              <a:rPr lang="en-US" b="1" i="1" dirty="0" err="1" smtClean="0"/>
              <a:t>dec.</a:t>
            </a:r>
            <a:r>
              <a:rPr lang="en-US" b="1" i="1" dirty="0" smtClean="0"/>
              <a:t> 2013.</a:t>
            </a:r>
          </a:p>
          <a:p>
            <a:pPr marL="571500" indent="-457200">
              <a:buFont typeface="+mj-lt"/>
              <a:buAutoNum type="arabicPeriod"/>
            </a:pPr>
            <a:endParaRPr lang="en-US" dirty="0" smtClean="0"/>
          </a:p>
          <a:p>
            <a:pPr marL="571500" indent="-457200">
              <a:buFont typeface="+mj-lt"/>
              <a:buAutoNum type="arabicPeriod"/>
            </a:pPr>
            <a:r>
              <a:rPr lang="en-US" dirty="0" smtClean="0"/>
              <a:t>Open </a:t>
            </a:r>
            <a:r>
              <a:rPr lang="en-US" b="1" i="1" dirty="0" smtClean="0"/>
              <a:t>Fix Your Vowels.exe</a:t>
            </a:r>
          </a:p>
          <a:p>
            <a:pPr marL="571500" indent="-457200">
              <a:buFont typeface="+mj-lt"/>
              <a:buAutoNum type="arabicPeriod"/>
            </a:pPr>
            <a:endParaRPr lang="en-US" dirty="0" smtClean="0"/>
          </a:p>
          <a:p>
            <a:pPr marL="571500" indent="-457200">
              <a:buFont typeface="+mj-lt"/>
              <a:buAutoNum type="arabicPeriod"/>
            </a:pPr>
            <a:r>
              <a:rPr lang="en-US" dirty="0" smtClean="0"/>
              <a:t>Insert surname, initials, student number (8 digits) and gender.</a:t>
            </a:r>
          </a:p>
          <a:p>
            <a:pPr marL="571500" indent="-457200">
              <a:buFont typeface="+mj-lt"/>
              <a:buAutoNum type="arabicPeriod"/>
            </a:pPr>
            <a:endParaRPr lang="en-US" dirty="0"/>
          </a:p>
          <a:p>
            <a:pPr marL="571500" indent="-457200">
              <a:buFont typeface="+mj-lt"/>
              <a:buAutoNum type="arabicPeriod"/>
            </a:pPr>
            <a:r>
              <a:rPr lang="en-US" dirty="0" smtClean="0"/>
              <a:t>Start </a:t>
            </a:r>
            <a:r>
              <a:rPr lang="en-US" b="1" dirty="0" smtClean="0"/>
              <a:t>calibration </a:t>
            </a:r>
            <a:r>
              <a:rPr lang="en-US" dirty="0" smtClean="0"/>
              <a:t>for your personal vowel triangle:  click on the buttons and pronounce an /a:/, /i:/ and /u:/.</a:t>
            </a:r>
          </a:p>
          <a:p>
            <a:pPr marL="571500" indent="-457200">
              <a:buFont typeface="+mj-lt"/>
              <a:buAutoNum type="arabicPeriod"/>
            </a:pPr>
            <a:endParaRPr lang="en-US" dirty="0"/>
          </a:p>
          <a:p>
            <a:pPr marL="571500" indent="-457200">
              <a:buFont typeface="+mj-lt"/>
              <a:buAutoNum type="arabicPeriod"/>
            </a:pPr>
            <a:r>
              <a:rPr lang="en-US" dirty="0" smtClean="0"/>
              <a:t>First practice with the CVC  and CVCV nonsense words, after this you can try the real words. You will find the exercises under the button EXPERIMENTS (left at the top of the page)</a:t>
            </a:r>
            <a:endParaRPr lang="en-US" dirty="0"/>
          </a:p>
        </p:txBody>
      </p:sp>
      <p:sp>
        <p:nvSpPr>
          <p:cNvPr id="4" name="Tijdelijke aanduiding voor voettekst 3"/>
          <p:cNvSpPr>
            <a:spLocks noGrp="1"/>
          </p:cNvSpPr>
          <p:nvPr>
            <p:ph type="ftr" sz="quarter" idx="11"/>
          </p:nvPr>
        </p:nvSpPr>
        <p:spPr/>
        <p:txBody>
          <a:bodyPr/>
          <a:lstStyle/>
          <a:p>
            <a:r>
              <a:rPr lang="nl-NL" smtClean="0"/>
              <a:t>CAPSLaP 2014</a:t>
            </a:r>
            <a:endParaRPr lang="nl-NL"/>
          </a:p>
        </p:txBody>
      </p:sp>
    </p:spTree>
    <p:extLst>
      <p:ext uri="{BB962C8B-B14F-4D97-AF65-F5344CB8AC3E}">
        <p14:creationId xmlns:p14="http://schemas.microsoft.com/office/powerpoint/2010/main" val="1410688391"/>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solidFill>
                  <a:srgbClr val="FF0000"/>
                </a:solidFill>
              </a:rPr>
              <a:t> </a:t>
            </a:r>
            <a:r>
              <a:rPr lang="en-US" dirty="0" smtClean="0">
                <a:solidFill>
                  <a:srgbClr val="FF0000"/>
                </a:solidFill>
              </a:rPr>
              <a:t>      	            </a:t>
            </a:r>
            <a:r>
              <a:rPr lang="en-US" dirty="0" smtClean="0">
                <a:solidFill>
                  <a:schemeClr val="accent5"/>
                </a:solidFill>
              </a:rPr>
              <a:t>Thank you.</a:t>
            </a:r>
            <a:endParaRPr lang="en-US" dirty="0">
              <a:solidFill>
                <a:schemeClr val="accent5"/>
              </a:solidFill>
            </a:endParaRPr>
          </a:p>
        </p:txBody>
      </p:sp>
      <p:sp>
        <p:nvSpPr>
          <p:cNvPr id="3" name="Tijdelijke aanduiding voor inhoud 2"/>
          <p:cNvSpPr>
            <a:spLocks noGrp="1"/>
          </p:cNvSpPr>
          <p:nvPr>
            <p:ph idx="1"/>
          </p:nvPr>
        </p:nvSpPr>
        <p:spPr/>
        <p:txBody>
          <a:bodyPr/>
          <a:lstStyle/>
          <a:p>
            <a:endParaRPr lang="en-US" dirty="0"/>
          </a:p>
        </p:txBody>
      </p:sp>
      <p:sp>
        <p:nvSpPr>
          <p:cNvPr id="4" name="Tijdelijke aanduiding voor voettekst 3"/>
          <p:cNvSpPr>
            <a:spLocks noGrp="1"/>
          </p:cNvSpPr>
          <p:nvPr>
            <p:ph type="ftr" sz="quarter" idx="11"/>
          </p:nvPr>
        </p:nvSpPr>
        <p:spPr/>
        <p:txBody>
          <a:bodyPr/>
          <a:lstStyle/>
          <a:p>
            <a:r>
              <a:rPr lang="nl-NL" smtClean="0">
                <a:solidFill>
                  <a:schemeClr val="tx1"/>
                </a:solidFill>
              </a:rPr>
              <a:t>CAPSLaP 2014</a:t>
            </a:r>
            <a:endParaRPr lang="nl-NL">
              <a:solidFill>
                <a:schemeClr val="tx1"/>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2060848"/>
            <a:ext cx="5616624"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6247516"/>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p:cNvSpPr>
            <a:spLocks noGrp="1"/>
          </p:cNvSpPr>
          <p:nvPr>
            <p:ph type="ftr" sz="quarter" idx="11"/>
          </p:nvPr>
        </p:nvSpPr>
        <p:spPr/>
        <p:txBody>
          <a:bodyPr/>
          <a:lstStyle/>
          <a:p>
            <a:r>
              <a:rPr lang="nl-NL" smtClean="0"/>
              <a:t>CAPSLaP 2014</a:t>
            </a:r>
            <a:endParaRPr lang="nl-NL"/>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2225487803"/>
      </p:ext>
    </p:extLst>
  </p:cSld>
  <p:clrMapOvr>
    <a:masterClrMapping/>
  </p:clrMapOvr>
  <p:transition spd="slow" advClick="0" advTm="20000">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		</a:t>
            </a:r>
            <a:r>
              <a:rPr lang="en-US" b="1" dirty="0" smtClean="0">
                <a:solidFill>
                  <a:schemeClr val="accent4">
                    <a:lumMod val="50000"/>
                  </a:schemeClr>
                </a:solidFill>
              </a:rPr>
              <a:t>     Problem</a:t>
            </a:r>
            <a:endParaRPr lang="en-US" b="1" dirty="0">
              <a:solidFill>
                <a:schemeClr val="accent4">
                  <a:lumMod val="50000"/>
                </a:schemeClr>
              </a:solidFill>
            </a:endParaRPr>
          </a:p>
        </p:txBody>
      </p:sp>
      <p:sp>
        <p:nvSpPr>
          <p:cNvPr id="4" name="Content Placeholder 3"/>
          <p:cNvSpPr>
            <a:spLocks noGrp="1"/>
          </p:cNvSpPr>
          <p:nvPr>
            <p:ph idx="1"/>
          </p:nvPr>
        </p:nvSpPr>
        <p:spPr/>
        <p:txBody>
          <a:bodyPr>
            <a:normAutofit fontScale="92500" lnSpcReduction="10000"/>
          </a:bodyPr>
          <a:lstStyle/>
          <a:p>
            <a:pPr marL="114300" indent="0">
              <a:buNone/>
            </a:pPr>
            <a:endParaRPr lang="nl-NL" dirty="0"/>
          </a:p>
          <a:p>
            <a:r>
              <a:rPr lang="en-US" dirty="0"/>
              <a:t>C</a:t>
            </a:r>
            <a:r>
              <a:rPr lang="en-US" dirty="0" smtClean="0"/>
              <a:t>hallenging </a:t>
            </a:r>
            <a:r>
              <a:rPr lang="en-US" dirty="0"/>
              <a:t>task </a:t>
            </a:r>
            <a:r>
              <a:rPr lang="en-US" dirty="0" smtClean="0"/>
              <a:t>for L2 learner acquiring </a:t>
            </a:r>
            <a:r>
              <a:rPr lang="en-US" dirty="0"/>
              <a:t>new vowel sounds</a:t>
            </a:r>
            <a:r>
              <a:rPr lang="nl-NL" dirty="0" smtClean="0"/>
              <a:t>: </a:t>
            </a:r>
            <a:r>
              <a:rPr lang="nl-NL" dirty="0" err="1" smtClean="0"/>
              <a:t>requires</a:t>
            </a:r>
            <a:r>
              <a:rPr lang="nl-NL" dirty="0" smtClean="0"/>
              <a:t>  time </a:t>
            </a:r>
            <a:r>
              <a:rPr lang="nl-NL" dirty="0" err="1" smtClean="0"/>
              <a:t>and</a:t>
            </a:r>
            <a:r>
              <a:rPr lang="nl-NL" dirty="0" smtClean="0"/>
              <a:t> </a:t>
            </a:r>
            <a:r>
              <a:rPr lang="nl-NL" dirty="0" err="1" smtClean="0"/>
              <a:t>individual</a:t>
            </a:r>
            <a:r>
              <a:rPr lang="nl-NL" dirty="0" smtClean="0"/>
              <a:t> attention </a:t>
            </a:r>
            <a:r>
              <a:rPr lang="nl-NL" dirty="0" err="1" smtClean="0"/>
              <a:t>from</a:t>
            </a:r>
            <a:r>
              <a:rPr lang="nl-NL" dirty="0" smtClean="0"/>
              <a:t> teacher.</a:t>
            </a:r>
          </a:p>
          <a:p>
            <a:pPr marL="114300" indent="0">
              <a:buNone/>
            </a:pPr>
            <a:endParaRPr lang="nl-NL" dirty="0"/>
          </a:p>
          <a:p>
            <a:r>
              <a:rPr lang="nl-NL" dirty="0"/>
              <a:t>N</a:t>
            </a:r>
            <a:r>
              <a:rPr lang="nl-NL" dirty="0" smtClean="0"/>
              <a:t>ative </a:t>
            </a:r>
            <a:r>
              <a:rPr lang="nl-NL" dirty="0" err="1" smtClean="0"/>
              <a:t>like</a:t>
            </a:r>
            <a:r>
              <a:rPr lang="nl-NL" dirty="0" smtClean="0"/>
              <a:t>  </a:t>
            </a:r>
            <a:r>
              <a:rPr lang="nl-NL" dirty="0" err="1" smtClean="0"/>
              <a:t>production</a:t>
            </a:r>
            <a:r>
              <a:rPr lang="nl-NL" dirty="0" smtClean="0"/>
              <a:t> of L2 sounds </a:t>
            </a:r>
            <a:r>
              <a:rPr lang="nl-NL" dirty="0" err="1" smtClean="0"/>
              <a:t>only</a:t>
            </a:r>
            <a:r>
              <a:rPr lang="nl-NL" dirty="0" smtClean="0"/>
              <a:t> </a:t>
            </a:r>
            <a:r>
              <a:rPr lang="nl-NL" dirty="0" err="1" smtClean="0"/>
              <a:t>when</a:t>
            </a:r>
            <a:r>
              <a:rPr lang="nl-NL" dirty="0" smtClean="0"/>
              <a:t> </a:t>
            </a:r>
            <a:r>
              <a:rPr lang="nl-NL" dirty="0" err="1" smtClean="0"/>
              <a:t>learner</a:t>
            </a:r>
            <a:r>
              <a:rPr lang="nl-NL" dirty="0" smtClean="0"/>
              <a:t> </a:t>
            </a:r>
            <a:r>
              <a:rPr lang="nl-NL" dirty="0" err="1" smtClean="0"/>
              <a:t>becomes</a:t>
            </a:r>
            <a:r>
              <a:rPr lang="nl-NL" dirty="0" smtClean="0"/>
              <a:t> </a:t>
            </a:r>
            <a:r>
              <a:rPr lang="nl-NL" dirty="0" err="1" smtClean="0"/>
              <a:t>proficient</a:t>
            </a:r>
            <a:r>
              <a:rPr lang="nl-NL" dirty="0" smtClean="0"/>
              <a:t> in </a:t>
            </a:r>
            <a:r>
              <a:rPr lang="nl-NL" dirty="0" err="1" smtClean="0"/>
              <a:t>perceiving</a:t>
            </a:r>
            <a:r>
              <a:rPr lang="nl-NL" dirty="0" smtClean="0"/>
              <a:t> the target sounds</a:t>
            </a:r>
            <a:r>
              <a:rPr lang="nl-NL" dirty="0"/>
              <a:t> </a:t>
            </a:r>
            <a:r>
              <a:rPr lang="nl-NL" dirty="0" smtClean="0">
                <a:sym typeface="Wingdings" panose="05000000000000000000" pitchFamily="2" charset="2"/>
              </a:rPr>
              <a:t> </a:t>
            </a:r>
            <a:r>
              <a:rPr lang="nl-NL" dirty="0" smtClean="0"/>
              <a:t>L1 </a:t>
            </a:r>
            <a:r>
              <a:rPr lang="nl-NL" dirty="0" err="1" smtClean="0"/>
              <a:t>vowelsystem</a:t>
            </a:r>
            <a:r>
              <a:rPr lang="nl-NL" dirty="0" smtClean="0"/>
              <a:t> is persistent.</a:t>
            </a:r>
          </a:p>
          <a:p>
            <a:endParaRPr lang="nl-NL" dirty="0" smtClean="0"/>
          </a:p>
          <a:p>
            <a:r>
              <a:rPr lang="en-US" dirty="0" smtClean="0"/>
              <a:t>Articulatory </a:t>
            </a:r>
            <a:r>
              <a:rPr lang="en-US" dirty="0"/>
              <a:t>properties </a:t>
            </a:r>
            <a:r>
              <a:rPr lang="en-US" dirty="0" smtClean="0"/>
              <a:t>difficult to describe and</a:t>
            </a:r>
          </a:p>
          <a:p>
            <a:endParaRPr lang="en-US" dirty="0" smtClean="0"/>
          </a:p>
          <a:p>
            <a:r>
              <a:rPr lang="en-US" dirty="0" smtClean="0"/>
              <a:t>Vowel </a:t>
            </a:r>
            <a:r>
              <a:rPr lang="en-US" dirty="0"/>
              <a:t>articulation is difficult to observe without special </a:t>
            </a:r>
            <a:r>
              <a:rPr lang="en-US" dirty="0" smtClean="0"/>
              <a:t>instrumentation.</a:t>
            </a:r>
          </a:p>
          <a:p>
            <a:endParaRPr lang="en-US" dirty="0" smtClean="0"/>
          </a:p>
          <a:p>
            <a:r>
              <a:rPr lang="en-US" dirty="0" smtClean="0"/>
              <a:t>Critical period.</a:t>
            </a:r>
            <a:endParaRPr lang="en-US" dirty="0"/>
          </a:p>
          <a:p>
            <a:pPr marL="114300" indent="0">
              <a:buNone/>
            </a:pPr>
            <a:endParaRPr lang="nl-NL" dirty="0" smtClean="0"/>
          </a:p>
          <a:p>
            <a:pPr marL="114300" indent="0">
              <a:buNone/>
            </a:pPr>
            <a:endParaRPr lang="nl-NL" dirty="0"/>
          </a:p>
          <a:p>
            <a:pPr marL="114300" indent="0">
              <a:buNone/>
            </a:pPr>
            <a:endParaRPr lang="en-US" dirty="0"/>
          </a:p>
        </p:txBody>
      </p:sp>
      <p:sp>
        <p:nvSpPr>
          <p:cNvPr id="2" name="Footer Placeholder 1"/>
          <p:cNvSpPr>
            <a:spLocks noGrp="1"/>
          </p:cNvSpPr>
          <p:nvPr>
            <p:ph type="ftr" sz="quarter" idx="11"/>
          </p:nvPr>
        </p:nvSpPr>
        <p:spPr/>
        <p:txBody>
          <a:bodyPr/>
          <a:lstStyle/>
          <a:p>
            <a:r>
              <a:rPr lang="nl-NL" smtClean="0"/>
              <a:t>CAPSLaP 2014</a:t>
            </a:r>
            <a:endParaRPr lang="nl-NL"/>
          </a:p>
        </p:txBody>
      </p:sp>
    </p:spTree>
    <p:extLst>
      <p:ext uri="{BB962C8B-B14F-4D97-AF65-F5344CB8AC3E}">
        <p14:creationId xmlns:p14="http://schemas.microsoft.com/office/powerpoint/2010/main" val="1340750611"/>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       Infants lose the ability to discriminate nonnative contrasts</a:t>
            </a:r>
            <a:endParaRPr lang="en-US" dirty="0">
              <a:solidFill>
                <a:schemeClr val="tx1"/>
              </a:solidFill>
            </a:endParaRPr>
          </a:p>
        </p:txBody>
      </p:sp>
      <p:sp>
        <p:nvSpPr>
          <p:cNvPr id="6" name="Tijdelijke aanduiding voor voettekst 5"/>
          <p:cNvSpPr>
            <a:spLocks noGrp="1"/>
          </p:cNvSpPr>
          <p:nvPr>
            <p:ph type="ftr" sz="quarter" idx="11"/>
          </p:nvPr>
        </p:nvSpPr>
        <p:spPr/>
        <p:txBody>
          <a:bodyPr/>
          <a:lstStyle/>
          <a:p>
            <a:r>
              <a:rPr lang="nl-NL" smtClean="0">
                <a:solidFill>
                  <a:schemeClr val="tx1"/>
                </a:solidFill>
              </a:rPr>
              <a:t>CAPSLaP 2014</a:t>
            </a:r>
            <a:endParaRPr lang="nl-NL">
              <a:solidFill>
                <a:schemeClr val="tx1"/>
              </a:solidFill>
            </a:endParaRPr>
          </a:p>
        </p:txBody>
      </p:sp>
      <p:sp>
        <p:nvSpPr>
          <p:cNvPr id="5" name="TextBox 4"/>
          <p:cNvSpPr txBox="1"/>
          <p:nvPr/>
        </p:nvSpPr>
        <p:spPr>
          <a:xfrm>
            <a:off x="322714" y="6470349"/>
            <a:ext cx="1317605" cy="369332"/>
          </a:xfrm>
          <a:prstGeom prst="rect">
            <a:avLst/>
          </a:prstGeom>
          <a:noFill/>
        </p:spPr>
        <p:txBody>
          <a:bodyPr wrap="none" rtlCol="0">
            <a:spAutoFit/>
          </a:bodyPr>
          <a:lstStyle/>
          <a:p>
            <a:r>
              <a:rPr lang="en-US" dirty="0" smtClean="0"/>
              <a:t>(</a:t>
            </a:r>
            <a:r>
              <a:rPr lang="en-US" dirty="0" err="1" smtClean="0"/>
              <a:t>Kuhl</a:t>
            </a:r>
            <a:r>
              <a:rPr lang="en-US" dirty="0" smtClean="0"/>
              <a:t>, 1991)</a:t>
            </a:r>
            <a:endParaRPr lang="en-US" dirty="0"/>
          </a:p>
        </p:txBody>
      </p:sp>
      <p:pic>
        <p:nvPicPr>
          <p:cNvPr id="1026" name="Picture 2" descr="C:\Users\carmen\Desktop\MADRID\ScreenHunter_10 Feb. 12 14.0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700808"/>
            <a:ext cx="7272807" cy="432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6341154"/>
      </p:ext>
    </p:extLst>
  </p:cSld>
  <p:clrMapOvr>
    <a:masterClrMapping/>
  </p:clrMapOvr>
  <p:transition spd="slow" advClick="0" advTm="20000">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            English vowel system</a:t>
            </a:r>
            <a:br>
              <a:rPr lang="en-US" dirty="0" smtClean="0"/>
            </a:br>
            <a:r>
              <a:rPr lang="en-US" dirty="0"/>
              <a:t> </a:t>
            </a:r>
            <a:r>
              <a:rPr lang="en-US" dirty="0" smtClean="0"/>
              <a:t>             12 </a:t>
            </a:r>
            <a:r>
              <a:rPr lang="en-US" dirty="0" err="1" smtClean="0"/>
              <a:t>monophthongs</a:t>
            </a:r>
            <a:endParaRPr lang="en-US" dirty="0"/>
          </a:p>
        </p:txBody>
      </p:sp>
      <p:sp>
        <p:nvSpPr>
          <p:cNvPr id="3" name="Tijdelijke aanduiding voor voettekst 2"/>
          <p:cNvSpPr>
            <a:spLocks noGrp="1"/>
          </p:cNvSpPr>
          <p:nvPr>
            <p:ph type="ftr" sz="quarter" idx="11"/>
          </p:nvPr>
        </p:nvSpPr>
        <p:spPr/>
        <p:txBody>
          <a:bodyPr/>
          <a:lstStyle/>
          <a:p>
            <a:r>
              <a:rPr lang="nl-NL" smtClean="0"/>
              <a:t>CAPSLaP 2014</a:t>
            </a:r>
            <a:endParaRPr lang="nl-NL"/>
          </a:p>
        </p:txBody>
      </p:sp>
      <p:pic>
        <p:nvPicPr>
          <p:cNvPr id="2051" name="Picture 3" descr="C:\Users\carmen\Desktop\ScreenHunter_05 Mar. 09 20.4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985963"/>
            <a:ext cx="6048672" cy="4107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832137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         </a:t>
            </a:r>
            <a:r>
              <a:rPr lang="en-US" dirty="0" smtClean="0">
                <a:solidFill>
                  <a:schemeClr val="accent4">
                    <a:lumMod val="50000"/>
                  </a:schemeClr>
                </a:solidFill>
              </a:rPr>
              <a:t>Spanish vowel system</a:t>
            </a:r>
            <a:br>
              <a:rPr lang="en-US" dirty="0" smtClean="0">
                <a:solidFill>
                  <a:schemeClr val="accent4">
                    <a:lumMod val="50000"/>
                  </a:schemeClr>
                </a:solidFill>
              </a:rPr>
            </a:br>
            <a:r>
              <a:rPr lang="en-US" dirty="0">
                <a:solidFill>
                  <a:schemeClr val="accent4">
                    <a:lumMod val="50000"/>
                  </a:schemeClr>
                </a:solidFill>
              </a:rPr>
              <a:t>	 </a:t>
            </a:r>
            <a:r>
              <a:rPr lang="en-US" dirty="0" smtClean="0">
                <a:solidFill>
                  <a:schemeClr val="accent4">
                    <a:lumMod val="50000"/>
                  </a:schemeClr>
                </a:solidFill>
              </a:rPr>
              <a:t>    5 </a:t>
            </a:r>
            <a:r>
              <a:rPr lang="en-US" dirty="0" err="1" smtClean="0">
                <a:solidFill>
                  <a:schemeClr val="accent4">
                    <a:lumMod val="50000"/>
                  </a:schemeClr>
                </a:solidFill>
              </a:rPr>
              <a:t>monophthongs</a:t>
            </a:r>
            <a:endParaRPr lang="en-US" dirty="0">
              <a:solidFill>
                <a:schemeClr val="accent4">
                  <a:lumMod val="50000"/>
                </a:schemeClr>
              </a:solidFill>
            </a:endParaRPr>
          </a:p>
        </p:txBody>
      </p:sp>
      <p:sp>
        <p:nvSpPr>
          <p:cNvPr id="3" name="Tijdelijke aanduiding voor voettekst 2"/>
          <p:cNvSpPr>
            <a:spLocks noGrp="1"/>
          </p:cNvSpPr>
          <p:nvPr>
            <p:ph type="ftr" sz="quarter" idx="11"/>
          </p:nvPr>
        </p:nvSpPr>
        <p:spPr/>
        <p:txBody>
          <a:bodyPr/>
          <a:lstStyle/>
          <a:p>
            <a:r>
              <a:rPr lang="nl-NL" smtClean="0"/>
              <a:t>CAPSLaP 2014</a:t>
            </a:r>
            <a:endParaRPr lang="nl-NL"/>
          </a:p>
        </p:txBody>
      </p:sp>
      <p:pic>
        <p:nvPicPr>
          <p:cNvPr id="3074" name="Picture 2" descr="C:\Users\carmen\Desktop\ScreenHunter_04 Mar. 09 20.3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2162174"/>
            <a:ext cx="5256584" cy="4147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7545347"/>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7620000" cy="1368152"/>
          </a:xfrm>
        </p:spPr>
        <p:txBody>
          <a:bodyPr/>
          <a:lstStyle/>
          <a:p>
            <a:r>
              <a:rPr lang="en-US" b="1" dirty="0" smtClean="0">
                <a:solidFill>
                  <a:schemeClr val="tx1"/>
                </a:solidFill>
              </a:rPr>
              <a:t>               </a:t>
            </a:r>
            <a:r>
              <a:rPr lang="en-US" b="1" dirty="0" smtClean="0">
                <a:solidFill>
                  <a:schemeClr val="accent4">
                    <a:lumMod val="50000"/>
                  </a:schemeClr>
                </a:solidFill>
              </a:rPr>
              <a:t>Predictions: </a:t>
            </a:r>
            <a:r>
              <a:rPr lang="en-US" b="1" dirty="0">
                <a:solidFill>
                  <a:schemeClr val="accent4">
                    <a:lumMod val="50000"/>
                  </a:schemeClr>
                </a:solidFill>
              </a:rPr>
              <a:t/>
            </a:r>
            <a:br>
              <a:rPr lang="en-US" b="1" dirty="0">
                <a:solidFill>
                  <a:schemeClr val="accent4">
                    <a:lumMod val="50000"/>
                  </a:schemeClr>
                </a:solidFill>
              </a:rPr>
            </a:br>
            <a:r>
              <a:rPr lang="en-US" b="1" dirty="0" smtClean="0">
                <a:solidFill>
                  <a:schemeClr val="accent4">
                    <a:lumMod val="50000"/>
                  </a:schemeClr>
                </a:solidFill>
              </a:rPr>
              <a:t>   </a:t>
            </a:r>
            <a:r>
              <a:rPr lang="en-US" sz="3200" b="1" dirty="0" smtClean="0">
                <a:solidFill>
                  <a:schemeClr val="accent4">
                    <a:lumMod val="50000"/>
                  </a:schemeClr>
                </a:solidFill>
              </a:rPr>
              <a:t>Multiple </a:t>
            </a:r>
            <a:r>
              <a:rPr lang="en-US" sz="3200" b="1" dirty="0">
                <a:solidFill>
                  <a:schemeClr val="accent4">
                    <a:lumMod val="50000"/>
                  </a:schemeClr>
                </a:solidFill>
              </a:rPr>
              <a:t>C</a:t>
            </a:r>
            <a:r>
              <a:rPr lang="en-US" sz="3200" b="1" dirty="0" smtClean="0">
                <a:solidFill>
                  <a:schemeClr val="accent4">
                    <a:lumMod val="50000"/>
                  </a:schemeClr>
                </a:solidFill>
              </a:rPr>
              <a:t>ategory Assimilation </a:t>
            </a:r>
            <a:r>
              <a:rPr lang="en-US" sz="1800" b="1" dirty="0" smtClean="0">
                <a:solidFill>
                  <a:schemeClr val="accent4">
                    <a:lumMod val="50000"/>
                  </a:schemeClr>
                </a:solidFill>
              </a:rPr>
              <a:t>(Morrison 2006)</a:t>
            </a:r>
            <a:endParaRPr lang="en-US" sz="1800" b="1" dirty="0">
              <a:solidFill>
                <a:schemeClr val="accent4">
                  <a:lumMod val="50000"/>
                </a:schemeClr>
              </a:solidFill>
            </a:endParaRPr>
          </a:p>
        </p:txBody>
      </p:sp>
      <p:sp>
        <p:nvSpPr>
          <p:cNvPr id="4" name="Tijdelijke aanduiding voor voettekst 3"/>
          <p:cNvSpPr>
            <a:spLocks noGrp="1"/>
          </p:cNvSpPr>
          <p:nvPr>
            <p:ph type="ftr" sz="quarter" idx="11"/>
          </p:nvPr>
        </p:nvSpPr>
        <p:spPr/>
        <p:txBody>
          <a:bodyPr/>
          <a:lstStyle/>
          <a:p>
            <a:r>
              <a:rPr lang="nl-NL" smtClean="0">
                <a:solidFill>
                  <a:schemeClr val="tx1"/>
                </a:solidFill>
              </a:rPr>
              <a:t>CAPSLaP 2014</a:t>
            </a:r>
            <a:endParaRPr lang="nl-NL">
              <a:solidFill>
                <a:schemeClr val="tx1"/>
              </a:solidFill>
            </a:endParaRPr>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627784" y="1484784"/>
            <a:ext cx="5832648"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4865679"/>
      </p:ext>
    </p:extLst>
  </p:cSld>
  <p:clrMapOvr>
    <a:masterClrMapping/>
  </p:clrMapOvr>
  <p:transition spd="slow" advClick="0" advTm="20000">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                    </a:t>
            </a:r>
            <a:r>
              <a:rPr lang="en-US" b="1" dirty="0" smtClean="0">
                <a:solidFill>
                  <a:schemeClr val="accent4">
                    <a:lumMod val="50000"/>
                  </a:schemeClr>
                </a:solidFill>
              </a:rPr>
              <a:t>Production</a:t>
            </a:r>
            <a:endParaRPr lang="en-US" b="1" dirty="0">
              <a:solidFill>
                <a:schemeClr val="accent4">
                  <a:lumMod val="50000"/>
                </a:schemeClr>
              </a:solidFill>
            </a:endParaRPr>
          </a:p>
        </p:txBody>
      </p:sp>
      <p:sp>
        <p:nvSpPr>
          <p:cNvPr id="4" name="Tijdelijke aanduiding voor voettekst 3"/>
          <p:cNvSpPr>
            <a:spLocks noGrp="1"/>
          </p:cNvSpPr>
          <p:nvPr>
            <p:ph type="ftr" sz="quarter" idx="11"/>
          </p:nvPr>
        </p:nvSpPr>
        <p:spPr/>
        <p:txBody>
          <a:bodyPr/>
          <a:lstStyle/>
          <a:p>
            <a:r>
              <a:rPr lang="nl-NL" smtClean="0"/>
              <a:t>CAPSLaP 2014</a:t>
            </a:r>
            <a:endParaRPr lang="nl-NL"/>
          </a:p>
        </p:txBody>
      </p:sp>
      <p:pic>
        <p:nvPicPr>
          <p:cNvPr id="5" name="Picture 3" descr="C:\Users\carmen\Desktop\ScreenHunter_02 Oct. 11 19.34.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43608" y="1628800"/>
            <a:ext cx="6624736" cy="4752528"/>
          </a:xfrm>
        </p:spPr>
      </p:pic>
    </p:spTree>
    <p:extLst>
      <p:ext uri="{BB962C8B-B14F-4D97-AF65-F5344CB8AC3E}">
        <p14:creationId xmlns:p14="http://schemas.microsoft.com/office/powerpoint/2010/main" val="3474852449"/>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smtClean="0">
                <a:solidFill>
                  <a:schemeClr val="accent5"/>
                </a:solidFill>
              </a:rPr>
              <a:t>                      </a:t>
            </a:r>
            <a:r>
              <a:rPr lang="nl-NL" b="1" dirty="0" smtClean="0">
                <a:solidFill>
                  <a:schemeClr val="accent4">
                    <a:lumMod val="50000"/>
                  </a:schemeClr>
                </a:solidFill>
              </a:rPr>
              <a:t>Solution</a:t>
            </a:r>
            <a:endParaRPr lang="en-US" b="1" dirty="0">
              <a:solidFill>
                <a:schemeClr val="accent4">
                  <a:lumMod val="50000"/>
                </a:schemeClr>
              </a:solidFill>
            </a:endParaRPr>
          </a:p>
        </p:txBody>
      </p:sp>
      <p:sp>
        <p:nvSpPr>
          <p:cNvPr id="3" name="Content Placeholder 2"/>
          <p:cNvSpPr>
            <a:spLocks noGrp="1"/>
          </p:cNvSpPr>
          <p:nvPr>
            <p:ph idx="1"/>
          </p:nvPr>
        </p:nvSpPr>
        <p:spPr/>
        <p:txBody>
          <a:bodyPr>
            <a:normAutofit fontScale="55000" lnSpcReduction="20000"/>
          </a:bodyPr>
          <a:lstStyle/>
          <a:p>
            <a:pPr marL="114300" indent="0">
              <a:buNone/>
            </a:pPr>
            <a:r>
              <a:rPr lang="en-US" dirty="0"/>
              <a:t/>
            </a:r>
            <a:br>
              <a:rPr lang="en-US" dirty="0"/>
            </a:br>
            <a:endParaRPr lang="en-US" dirty="0" smtClean="0"/>
          </a:p>
          <a:p>
            <a:r>
              <a:rPr lang="en-US" sz="3600" dirty="0" smtClean="0"/>
              <a:t>The </a:t>
            </a:r>
            <a:r>
              <a:rPr lang="en-US" sz="3600" i="1" dirty="0"/>
              <a:t>Fix Your Vowels</a:t>
            </a:r>
            <a:r>
              <a:rPr lang="en-US" sz="3600" dirty="0"/>
              <a:t> </a:t>
            </a:r>
            <a:r>
              <a:rPr lang="en-US" sz="3600" dirty="0" smtClean="0"/>
              <a:t>program: </a:t>
            </a:r>
            <a:r>
              <a:rPr lang="en-US" sz="3600" dirty="0" smtClean="0">
                <a:sym typeface="Wingdings" panose="05000000000000000000" pitchFamily="2" charset="2"/>
              </a:rPr>
              <a:t>hear and see the vowels.</a:t>
            </a:r>
          </a:p>
          <a:p>
            <a:endParaRPr lang="nl-NL" sz="3600" dirty="0" smtClean="0">
              <a:sym typeface="Wingdings" panose="05000000000000000000" pitchFamily="2" charset="2"/>
            </a:endParaRPr>
          </a:p>
          <a:p>
            <a:endParaRPr lang="nl-NL" dirty="0">
              <a:sym typeface="Wingdings" panose="05000000000000000000" pitchFamily="2" charset="2"/>
            </a:endParaRPr>
          </a:p>
          <a:p>
            <a:endParaRPr lang="nl-NL" dirty="0" smtClean="0">
              <a:sym typeface="Wingdings" panose="05000000000000000000" pitchFamily="2" charset="2"/>
            </a:endParaRPr>
          </a:p>
          <a:p>
            <a:pPr marL="114300" indent="0">
              <a:buNone/>
            </a:pPr>
            <a:endParaRPr lang="nl-NL" dirty="0">
              <a:sym typeface="Wingdings" panose="05000000000000000000" pitchFamily="2" charset="2"/>
            </a:endParaRPr>
          </a:p>
          <a:p>
            <a:r>
              <a:rPr lang="nl-NL" sz="3600" dirty="0" smtClean="0">
                <a:sym typeface="Wingdings" panose="05000000000000000000" pitchFamily="2" charset="2"/>
              </a:rPr>
              <a:t>Shows </a:t>
            </a:r>
            <a:r>
              <a:rPr lang="nl-NL" sz="3600" dirty="0" err="1" smtClean="0">
                <a:sym typeface="Wingdings" panose="05000000000000000000" pitchFamily="2" charset="2"/>
              </a:rPr>
              <a:t>how</a:t>
            </a:r>
            <a:r>
              <a:rPr lang="nl-NL" sz="3600" dirty="0" smtClean="0">
                <a:sym typeface="Wingdings" panose="05000000000000000000" pitchFamily="2" charset="2"/>
              </a:rPr>
              <a:t> </a:t>
            </a:r>
            <a:r>
              <a:rPr lang="nl-NL" sz="3600" dirty="0" err="1" smtClean="0">
                <a:sym typeface="Wingdings" panose="05000000000000000000" pitchFamily="2" charset="2"/>
              </a:rPr>
              <a:t>and</a:t>
            </a:r>
            <a:r>
              <a:rPr lang="nl-NL" sz="3600" dirty="0" smtClean="0">
                <a:sym typeface="Wingdings" panose="05000000000000000000" pitchFamily="2" charset="2"/>
              </a:rPr>
              <a:t> </a:t>
            </a:r>
            <a:r>
              <a:rPr lang="nl-NL" sz="3600" dirty="0" err="1" smtClean="0">
                <a:sym typeface="Wingdings" panose="05000000000000000000" pitchFamily="2" charset="2"/>
              </a:rPr>
              <a:t>where</a:t>
            </a:r>
            <a:r>
              <a:rPr lang="nl-NL" sz="3600" dirty="0" smtClean="0">
                <a:sym typeface="Wingdings" panose="05000000000000000000" pitchFamily="2" charset="2"/>
              </a:rPr>
              <a:t> </a:t>
            </a:r>
            <a:r>
              <a:rPr lang="nl-NL" sz="3600" dirty="0" err="1" smtClean="0">
                <a:sym typeface="Wingdings" panose="05000000000000000000" pitchFamily="2" charset="2"/>
              </a:rPr>
              <a:t>vowels</a:t>
            </a:r>
            <a:r>
              <a:rPr lang="nl-NL" sz="3600" dirty="0" smtClean="0">
                <a:sym typeface="Wingdings" panose="05000000000000000000" pitchFamily="2" charset="2"/>
              </a:rPr>
              <a:t> </a:t>
            </a:r>
          </a:p>
          <a:p>
            <a:pPr marL="114300" indent="0">
              <a:buNone/>
            </a:pPr>
            <a:r>
              <a:rPr lang="nl-NL" sz="3600" dirty="0">
                <a:sym typeface="Wingdings" panose="05000000000000000000" pitchFamily="2" charset="2"/>
              </a:rPr>
              <a:t> </a:t>
            </a:r>
            <a:r>
              <a:rPr lang="nl-NL" sz="3600" dirty="0" smtClean="0">
                <a:sym typeface="Wingdings" panose="05000000000000000000" pitchFamily="2" charset="2"/>
              </a:rPr>
              <a:t>    are </a:t>
            </a:r>
            <a:r>
              <a:rPr lang="nl-NL" sz="3600" dirty="0" err="1" smtClean="0">
                <a:sym typeface="Wingdings" panose="05000000000000000000" pitchFamily="2" charset="2"/>
              </a:rPr>
              <a:t>formed</a:t>
            </a:r>
            <a:r>
              <a:rPr lang="nl-NL" sz="3600" dirty="0" smtClean="0">
                <a:sym typeface="Wingdings" panose="05000000000000000000" pitchFamily="2" charset="2"/>
              </a:rPr>
              <a:t> in the </a:t>
            </a:r>
            <a:r>
              <a:rPr lang="nl-NL" sz="3600" dirty="0" err="1" smtClean="0">
                <a:sym typeface="Wingdings" panose="05000000000000000000" pitchFamily="2" charset="2"/>
              </a:rPr>
              <a:t>mouth</a:t>
            </a:r>
            <a:r>
              <a:rPr lang="nl-NL" sz="3200" dirty="0" smtClean="0">
                <a:sym typeface="Wingdings" panose="05000000000000000000" pitchFamily="2" charset="2"/>
              </a:rPr>
              <a:t>.</a:t>
            </a:r>
          </a:p>
          <a:p>
            <a:endParaRPr lang="nl-NL" sz="3200" dirty="0" smtClean="0">
              <a:sym typeface="Wingdings" panose="05000000000000000000" pitchFamily="2" charset="2"/>
            </a:endParaRPr>
          </a:p>
          <a:p>
            <a:endParaRPr lang="nl-NL" dirty="0">
              <a:sym typeface="Wingdings" panose="05000000000000000000" pitchFamily="2" charset="2"/>
            </a:endParaRPr>
          </a:p>
          <a:p>
            <a:endParaRPr lang="nl-NL" dirty="0" smtClean="0">
              <a:sym typeface="Wingdings" panose="05000000000000000000" pitchFamily="2" charset="2"/>
            </a:endParaRPr>
          </a:p>
          <a:p>
            <a:endParaRPr lang="nl-NL" dirty="0">
              <a:sym typeface="Wingdings" panose="05000000000000000000" pitchFamily="2" charset="2"/>
            </a:endParaRPr>
          </a:p>
          <a:p>
            <a:endParaRPr lang="nl-NL" dirty="0" smtClean="0">
              <a:sym typeface="Wingdings" panose="05000000000000000000" pitchFamily="2" charset="2"/>
            </a:endParaRPr>
          </a:p>
          <a:p>
            <a:endParaRPr lang="nl-NL" dirty="0">
              <a:sym typeface="Wingdings" panose="05000000000000000000" pitchFamily="2" charset="2"/>
            </a:endParaRPr>
          </a:p>
          <a:p>
            <a:endParaRPr lang="nl-NL" dirty="0" smtClean="0">
              <a:sym typeface="Wingdings" panose="05000000000000000000" pitchFamily="2" charset="2"/>
            </a:endParaRPr>
          </a:p>
          <a:p>
            <a:r>
              <a:rPr lang="nl-NL" sz="3200" dirty="0" err="1" smtClean="0">
                <a:sym typeface="Wingdings" panose="05000000000000000000" pitchFamily="2" charset="2"/>
              </a:rPr>
              <a:t>Like</a:t>
            </a:r>
            <a:r>
              <a:rPr lang="nl-NL" sz="3200" dirty="0" smtClean="0">
                <a:sym typeface="Wingdings" panose="05000000000000000000" pitchFamily="2" charset="2"/>
              </a:rPr>
              <a:t> </a:t>
            </a:r>
            <a:r>
              <a:rPr lang="nl-NL" sz="3200" dirty="0" err="1" smtClean="0">
                <a:sym typeface="Wingdings" panose="05000000000000000000" pitchFamily="2" charset="2"/>
              </a:rPr>
              <a:t>playing</a:t>
            </a:r>
            <a:r>
              <a:rPr lang="nl-NL" sz="3200" dirty="0" smtClean="0">
                <a:sym typeface="Wingdings" panose="05000000000000000000" pitchFamily="2" charset="2"/>
              </a:rPr>
              <a:t> darts </a:t>
            </a:r>
            <a:r>
              <a:rPr lang="nl-NL" sz="3200" dirty="0" err="1" smtClean="0">
                <a:sym typeface="Wingdings" panose="05000000000000000000" pitchFamily="2" charset="2"/>
              </a:rPr>
              <a:t>with</a:t>
            </a:r>
            <a:r>
              <a:rPr lang="nl-NL" sz="3200" dirty="0" smtClean="0">
                <a:sym typeface="Wingdings" panose="05000000000000000000" pitchFamily="2" charset="2"/>
              </a:rPr>
              <a:t> </a:t>
            </a:r>
            <a:r>
              <a:rPr lang="nl-NL" sz="3200" dirty="0" err="1" smtClean="0">
                <a:sym typeface="Wingdings" panose="05000000000000000000" pitchFamily="2" charset="2"/>
              </a:rPr>
              <a:t>your</a:t>
            </a:r>
            <a:r>
              <a:rPr lang="nl-NL" sz="3200" dirty="0" smtClean="0">
                <a:sym typeface="Wingdings" panose="05000000000000000000" pitchFamily="2" charset="2"/>
              </a:rPr>
              <a:t> </a:t>
            </a:r>
            <a:r>
              <a:rPr lang="nl-NL" sz="3200" dirty="0" err="1" smtClean="0">
                <a:sym typeface="Wingdings" panose="05000000000000000000" pitchFamily="2" charset="2"/>
              </a:rPr>
              <a:t>voice</a:t>
            </a:r>
            <a:r>
              <a:rPr lang="nl-NL" sz="3200" dirty="0" smtClean="0">
                <a:sym typeface="Wingdings" panose="05000000000000000000" pitchFamily="2" charset="2"/>
              </a:rPr>
              <a:t>.</a:t>
            </a:r>
            <a:endParaRPr lang="en-US" sz="3200" dirty="0" smtClean="0">
              <a:sym typeface="Wingdings" panose="05000000000000000000" pitchFamily="2" charset="2"/>
            </a:endParaRPr>
          </a:p>
          <a:p>
            <a:pPr marL="114300" indent="0">
              <a:buNone/>
            </a:pPr>
            <a:endParaRPr lang="nl-NL" dirty="0">
              <a:sym typeface="Wingdings" panose="05000000000000000000" pitchFamily="2" charset="2"/>
            </a:endParaRPr>
          </a:p>
          <a:p>
            <a:pPr marL="114300" indent="0">
              <a:buNone/>
            </a:pPr>
            <a:endParaRPr lang="en-US" dirty="0" smtClean="0">
              <a:sym typeface="Wingdings" panose="05000000000000000000" pitchFamily="2" charset="2"/>
            </a:endParaRPr>
          </a:p>
          <a:p>
            <a:pPr marL="114300" indent="0">
              <a:buNone/>
            </a:pPr>
            <a:endParaRPr lang="en-US" dirty="0">
              <a:sym typeface="Wingdings" panose="05000000000000000000" pitchFamily="2" charset="2"/>
            </a:endParaRPr>
          </a:p>
          <a:p>
            <a:pPr marL="114300" indent="0">
              <a:buNone/>
            </a:pPr>
            <a:r>
              <a:rPr lang="en-US" dirty="0" smtClean="0">
                <a:sym typeface="Wingdings" panose="05000000000000000000" pitchFamily="2" charset="2"/>
              </a:rPr>
              <a:t> </a:t>
            </a:r>
            <a:endParaRPr lang="en-US" dirty="0" smtClean="0"/>
          </a:p>
          <a:p>
            <a:pPr marL="114300" indent="0">
              <a:buNone/>
            </a:pPr>
            <a:endParaRPr lang="nl-NL" dirty="0"/>
          </a:p>
          <a:p>
            <a:pPr marL="114300" indent="0">
              <a:buNone/>
            </a:pPr>
            <a:endParaRPr lang="en-US" dirty="0"/>
          </a:p>
          <a:p>
            <a:endParaRPr lang="en-US" dirty="0"/>
          </a:p>
        </p:txBody>
      </p:sp>
      <p:sp>
        <p:nvSpPr>
          <p:cNvPr id="4" name="Footer Placeholder 3"/>
          <p:cNvSpPr>
            <a:spLocks noGrp="1"/>
          </p:cNvSpPr>
          <p:nvPr>
            <p:ph type="ftr" sz="quarter" idx="11"/>
          </p:nvPr>
        </p:nvSpPr>
        <p:spPr/>
        <p:txBody>
          <a:bodyPr/>
          <a:lstStyle/>
          <a:p>
            <a:r>
              <a:rPr lang="nl-NL" smtClean="0"/>
              <a:t>CAPSLaP 2014</a:t>
            </a:r>
            <a:endParaRPr lang="nl-NL" dirty="0"/>
          </a:p>
        </p:txBody>
      </p:sp>
      <p:pic>
        <p:nvPicPr>
          <p:cNvPr id="5" name="Picture 7" descr="vocale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4283968" y="2362267"/>
            <a:ext cx="3312368" cy="2088232"/>
          </a:xfrm>
          <a:prstGeom prst="rect">
            <a:avLst/>
          </a:prstGeom>
          <a:noFill/>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5901" y="4977003"/>
            <a:ext cx="1512168" cy="1368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6684540"/>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2878</TotalTime>
  <Words>683</Words>
  <Application>Microsoft Office PowerPoint</Application>
  <PresentationFormat>Diavoorstelling (4:3)</PresentationFormat>
  <Paragraphs>116</Paragraphs>
  <Slides>16</Slides>
  <Notes>5</Notes>
  <HiddenSlides>0</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Adjacency</vt:lpstr>
      <vt:lpstr> Training Spanish vowels</vt:lpstr>
      <vt:lpstr>PowerPoint-presentatie</vt:lpstr>
      <vt:lpstr>       Problem</vt:lpstr>
      <vt:lpstr>       Infants lose the ability to discriminate nonnative contrasts</vt:lpstr>
      <vt:lpstr>            English vowel system               12 monophthongs</vt:lpstr>
      <vt:lpstr>         Spanish vowel system       5 monophthongs</vt:lpstr>
      <vt:lpstr>               Predictions:     Multiple Category Assimilation (Morrison 2006)</vt:lpstr>
      <vt:lpstr>                    Production</vt:lpstr>
      <vt:lpstr>                      Solution</vt:lpstr>
      <vt:lpstr>       The architecture of  Fix your vowels</vt:lpstr>
      <vt:lpstr>    Program Fix your vowels</vt:lpstr>
      <vt:lpstr>                      Calibration</vt:lpstr>
      <vt:lpstr>       Pronouncing    Dónde</vt:lpstr>
      <vt:lpstr>Fix  Your Vowels 1.7 . rar file  </vt:lpstr>
      <vt:lpstr> Steps  to start the program:</vt:lpstr>
      <vt:lpstr>                    Thank you.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Perception and production of Spanish vowels by Dutch learners</dc:title>
  <dc:creator>carmen</dc:creator>
  <cp:lastModifiedBy>carmen</cp:lastModifiedBy>
  <cp:revision>129</cp:revision>
  <cp:lastPrinted>2013-03-07T20:27:54Z</cp:lastPrinted>
  <dcterms:created xsi:type="dcterms:W3CDTF">2013-02-06T15:28:22Z</dcterms:created>
  <dcterms:modified xsi:type="dcterms:W3CDTF">2014-03-15T14:44:55Z</dcterms:modified>
</cp:coreProperties>
</file>